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57" r:id="rId3"/>
    <p:sldId id="259" r:id="rId4"/>
    <p:sldId id="261" r:id="rId5"/>
    <p:sldId id="262" r:id="rId6"/>
    <p:sldId id="263" r:id="rId7"/>
    <p:sldId id="264" r:id="rId8"/>
    <p:sldId id="265" r:id="rId9"/>
    <p:sldId id="266" r:id="rId10"/>
    <p:sldId id="268" r:id="rId11"/>
    <p:sldId id="269"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309" r:id="rId31"/>
    <p:sldId id="287" r:id="rId32"/>
    <p:sldId id="288" r:id="rId33"/>
    <p:sldId id="289" r:id="rId34"/>
    <p:sldId id="305" r:id="rId35"/>
    <p:sldId id="310" r:id="rId36"/>
    <p:sldId id="290" r:id="rId37"/>
    <p:sldId id="291" r:id="rId38"/>
    <p:sldId id="292" r:id="rId39"/>
    <p:sldId id="313" r:id="rId40"/>
    <p:sldId id="314" r:id="rId41"/>
    <p:sldId id="315" r:id="rId42"/>
    <p:sldId id="316" r:id="rId43"/>
    <p:sldId id="293" r:id="rId44"/>
    <p:sldId id="307" r:id="rId45"/>
    <p:sldId id="294" r:id="rId46"/>
    <p:sldId id="306" r:id="rId47"/>
    <p:sldId id="295" r:id="rId48"/>
    <p:sldId id="308" r:id="rId49"/>
    <p:sldId id="296" r:id="rId50"/>
    <p:sldId id="311" r:id="rId51"/>
    <p:sldId id="297" r:id="rId52"/>
    <p:sldId id="299" r:id="rId53"/>
    <p:sldId id="301" r:id="rId54"/>
    <p:sldId id="302" r:id="rId55"/>
    <p:sldId id="303" r:id="rId56"/>
    <p:sldId id="304" r:id="rId57"/>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83459" autoAdjust="0"/>
  </p:normalViewPr>
  <p:slideViewPr>
    <p:cSldViewPr>
      <p:cViewPr varScale="1">
        <p:scale>
          <a:sx n="61" d="100"/>
          <a:sy n="61" d="100"/>
        </p:scale>
        <p:origin x="-1608" y="-84"/>
      </p:cViewPr>
      <p:guideLst>
        <p:guide orient="horz" pos="2160"/>
        <p:guide pos="2880"/>
      </p:guideLst>
    </p:cSldViewPr>
  </p:slideViewPr>
  <p:outlineViewPr>
    <p:cViewPr>
      <p:scale>
        <a:sx n="33" d="100"/>
        <a:sy n="33" d="100"/>
      </p:scale>
      <p:origin x="42" y="11598"/>
    </p:cViewPr>
  </p:outlineViewPr>
  <p:notesTextViewPr>
    <p:cViewPr>
      <p:scale>
        <a:sx n="100" d="100"/>
        <a:sy n="100" d="100"/>
      </p:scale>
      <p:origin x="0" y="0"/>
    </p:cViewPr>
  </p:notesTextViewPr>
  <p:sorterViewPr>
    <p:cViewPr>
      <p:scale>
        <a:sx n="100" d="100"/>
        <a:sy n="100" d="100"/>
      </p:scale>
      <p:origin x="0" y="167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756FC-1E70-4537-B3E1-EB247D773E4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89CBABF-BA76-45BD-B01E-8FEB3154E447}">
      <dgm:prSet phldrT="[Text]"/>
      <dgm:spPr/>
      <dgm:t>
        <a:bodyPr/>
        <a:lstStyle/>
        <a:p>
          <a:r>
            <a:rPr lang="en-US" dirty="0" smtClean="0"/>
            <a:t>?</a:t>
          </a:r>
          <a:endParaRPr lang="en-US" dirty="0"/>
        </a:p>
      </dgm:t>
    </dgm:pt>
    <dgm:pt modelId="{A2589A85-5BD6-4506-A146-F452BC2366B1}" type="parTrans" cxnId="{7CB8EABC-5C30-4136-B708-90644BAA055A}">
      <dgm:prSet/>
      <dgm:spPr/>
      <dgm:t>
        <a:bodyPr/>
        <a:lstStyle/>
        <a:p>
          <a:endParaRPr lang="en-US"/>
        </a:p>
      </dgm:t>
    </dgm:pt>
    <dgm:pt modelId="{45DEC9AA-F5ED-4D8C-802D-1113AA92B8E5}" type="sibTrans" cxnId="{7CB8EABC-5C30-4136-B708-90644BAA055A}">
      <dgm:prSet/>
      <dgm:spPr/>
      <dgm:t>
        <a:bodyPr/>
        <a:lstStyle/>
        <a:p>
          <a:endParaRPr lang="en-US"/>
        </a:p>
      </dgm:t>
    </dgm:pt>
    <dgm:pt modelId="{A4681026-40F1-42A3-B753-67D0165F65D9}">
      <dgm:prSet phldrT="[Text]"/>
      <dgm:spPr/>
      <dgm:t>
        <a:bodyPr/>
        <a:lstStyle/>
        <a:p>
          <a:r>
            <a:rPr lang="en-US" dirty="0" smtClean="0"/>
            <a:t>Dusting</a:t>
          </a:r>
          <a:endParaRPr lang="en-US" dirty="0"/>
        </a:p>
      </dgm:t>
    </dgm:pt>
    <dgm:pt modelId="{3B705E91-8D3F-4A34-BBF1-F56C484497BB}" type="parTrans" cxnId="{B7E60C60-B088-46D6-B9D7-494C1CCD453F}">
      <dgm:prSet/>
      <dgm:spPr/>
      <dgm:t>
        <a:bodyPr/>
        <a:lstStyle/>
        <a:p>
          <a:endParaRPr lang="en-US"/>
        </a:p>
      </dgm:t>
    </dgm:pt>
    <dgm:pt modelId="{5E32CE73-452E-4634-9C48-CCA9079CB5D4}" type="sibTrans" cxnId="{B7E60C60-B088-46D6-B9D7-494C1CCD453F}">
      <dgm:prSet/>
      <dgm:spPr/>
      <dgm:t>
        <a:bodyPr/>
        <a:lstStyle/>
        <a:p>
          <a:endParaRPr lang="en-US"/>
        </a:p>
      </dgm:t>
    </dgm:pt>
    <dgm:pt modelId="{B69DB16D-11FC-492C-9A5C-5F5E1B422B06}">
      <dgm:prSet phldrT="[Text]"/>
      <dgm:spPr/>
      <dgm:t>
        <a:bodyPr/>
        <a:lstStyle/>
        <a:p>
          <a:r>
            <a:rPr lang="en-US" dirty="0" smtClean="0"/>
            <a:t>??</a:t>
          </a:r>
          <a:endParaRPr lang="en-US" dirty="0"/>
        </a:p>
      </dgm:t>
    </dgm:pt>
    <dgm:pt modelId="{6E3870B7-00E1-468C-ADB6-A2BB1A18E5C9}" type="parTrans" cxnId="{0E465CA4-2763-4FEA-A9B2-872608917EA1}">
      <dgm:prSet/>
      <dgm:spPr/>
      <dgm:t>
        <a:bodyPr/>
        <a:lstStyle/>
        <a:p>
          <a:endParaRPr lang="en-US"/>
        </a:p>
      </dgm:t>
    </dgm:pt>
    <dgm:pt modelId="{27800749-AE68-4DC1-A322-F90B8CFC9775}" type="sibTrans" cxnId="{0E465CA4-2763-4FEA-A9B2-872608917EA1}">
      <dgm:prSet/>
      <dgm:spPr/>
      <dgm:t>
        <a:bodyPr/>
        <a:lstStyle/>
        <a:p>
          <a:endParaRPr lang="en-US"/>
        </a:p>
      </dgm:t>
    </dgm:pt>
    <dgm:pt modelId="{7C0EF0F1-19C3-4883-9EA2-C2D2B397A385}">
      <dgm:prSet phldrT="[Text]"/>
      <dgm:spPr/>
      <dgm:t>
        <a:bodyPr/>
        <a:lstStyle/>
        <a:p>
          <a:r>
            <a:rPr lang="en-US" dirty="0" smtClean="0"/>
            <a:t>?</a:t>
          </a:r>
          <a:endParaRPr lang="en-US" dirty="0"/>
        </a:p>
      </dgm:t>
    </dgm:pt>
    <dgm:pt modelId="{E49C9C59-D0E8-44A3-876E-C7EA0FD20A73}" type="parTrans" cxnId="{FC147C96-54FB-4BF4-B127-1EEE606ABB4D}">
      <dgm:prSet/>
      <dgm:spPr/>
      <dgm:t>
        <a:bodyPr/>
        <a:lstStyle/>
        <a:p>
          <a:endParaRPr lang="en-US"/>
        </a:p>
      </dgm:t>
    </dgm:pt>
    <dgm:pt modelId="{0200BE32-5E33-4FDA-8C34-B157E93C1B77}" type="sibTrans" cxnId="{FC147C96-54FB-4BF4-B127-1EEE606ABB4D}">
      <dgm:prSet/>
      <dgm:spPr/>
      <dgm:t>
        <a:bodyPr/>
        <a:lstStyle/>
        <a:p>
          <a:endParaRPr lang="en-US"/>
        </a:p>
      </dgm:t>
    </dgm:pt>
    <dgm:pt modelId="{DC51BF52-B832-4619-A191-FBF50A49AF64}">
      <dgm:prSet phldrT="[Text]"/>
      <dgm:spPr/>
      <dgm:t>
        <a:bodyPr/>
        <a:lstStyle/>
        <a:p>
          <a:r>
            <a:rPr lang="en-US" dirty="0" smtClean="0"/>
            <a:t>Vacuum</a:t>
          </a:r>
          <a:endParaRPr lang="en-US" dirty="0"/>
        </a:p>
      </dgm:t>
    </dgm:pt>
    <dgm:pt modelId="{8627316F-F260-4696-B122-EFC91B54ED76}" type="parTrans" cxnId="{16A4D6BF-FA5D-4384-8657-C267D42B941E}">
      <dgm:prSet/>
      <dgm:spPr/>
      <dgm:t>
        <a:bodyPr/>
        <a:lstStyle/>
        <a:p>
          <a:endParaRPr lang="en-US"/>
        </a:p>
      </dgm:t>
    </dgm:pt>
    <dgm:pt modelId="{F9B422D5-E1EA-4C82-8134-1E9D0D2960F3}" type="sibTrans" cxnId="{16A4D6BF-FA5D-4384-8657-C267D42B941E}">
      <dgm:prSet/>
      <dgm:spPr/>
      <dgm:t>
        <a:bodyPr/>
        <a:lstStyle/>
        <a:p>
          <a:endParaRPr lang="en-US"/>
        </a:p>
      </dgm:t>
    </dgm:pt>
    <dgm:pt modelId="{DFBEA6DD-208C-4693-B6CC-1D688147E042}">
      <dgm:prSet phldrT="[Text]"/>
      <dgm:spPr/>
      <dgm:t>
        <a:bodyPr/>
        <a:lstStyle/>
        <a:p>
          <a:r>
            <a:rPr lang="en-US" dirty="0" smtClean="0"/>
            <a:t>??</a:t>
          </a:r>
          <a:endParaRPr lang="en-US" dirty="0"/>
        </a:p>
      </dgm:t>
    </dgm:pt>
    <dgm:pt modelId="{9888C33C-EDC1-40EA-9DB4-C106AF5F2A7A}" type="parTrans" cxnId="{6808D958-C90A-4B94-AD68-486A04DBE21C}">
      <dgm:prSet/>
      <dgm:spPr/>
      <dgm:t>
        <a:bodyPr/>
        <a:lstStyle/>
        <a:p>
          <a:endParaRPr lang="en-US"/>
        </a:p>
      </dgm:t>
    </dgm:pt>
    <dgm:pt modelId="{EE34D006-A2D7-498F-8A5F-497055B83C25}" type="sibTrans" cxnId="{6808D958-C90A-4B94-AD68-486A04DBE21C}">
      <dgm:prSet/>
      <dgm:spPr/>
      <dgm:t>
        <a:bodyPr/>
        <a:lstStyle/>
        <a:p>
          <a:endParaRPr lang="en-US"/>
        </a:p>
      </dgm:t>
    </dgm:pt>
    <dgm:pt modelId="{7BA1908A-0A35-4E08-B38B-0FBD256A90E1}">
      <dgm:prSet phldrT="[Text]"/>
      <dgm:spPr/>
      <dgm:t>
        <a:bodyPr/>
        <a:lstStyle/>
        <a:p>
          <a:r>
            <a:rPr lang="en-US" dirty="0" smtClean="0"/>
            <a:t>?</a:t>
          </a:r>
          <a:endParaRPr lang="en-US" dirty="0"/>
        </a:p>
      </dgm:t>
    </dgm:pt>
    <dgm:pt modelId="{3C1FD87C-9E0E-4C10-AA35-9B4BEB1BF7A1}" type="parTrans" cxnId="{CA3EE495-CEAE-47B9-B2B8-A5FFDC3339AA}">
      <dgm:prSet/>
      <dgm:spPr/>
      <dgm:t>
        <a:bodyPr/>
        <a:lstStyle/>
        <a:p>
          <a:endParaRPr lang="en-US"/>
        </a:p>
      </dgm:t>
    </dgm:pt>
    <dgm:pt modelId="{29C8F974-38E6-4F49-921F-B8253B94662A}" type="sibTrans" cxnId="{CA3EE495-CEAE-47B9-B2B8-A5FFDC3339AA}">
      <dgm:prSet/>
      <dgm:spPr/>
      <dgm:t>
        <a:bodyPr/>
        <a:lstStyle/>
        <a:p>
          <a:endParaRPr lang="en-US"/>
        </a:p>
      </dgm:t>
    </dgm:pt>
    <dgm:pt modelId="{3EABDA96-DDC1-419D-BAEF-6271E8055C95}">
      <dgm:prSet phldrT="[Text]"/>
      <dgm:spPr/>
      <dgm:t>
        <a:bodyPr/>
        <a:lstStyle/>
        <a:p>
          <a:r>
            <a:rPr lang="en-US" dirty="0" smtClean="0"/>
            <a:t>Mop</a:t>
          </a:r>
          <a:endParaRPr lang="en-US" dirty="0"/>
        </a:p>
      </dgm:t>
    </dgm:pt>
    <dgm:pt modelId="{ECEA13FD-6E65-4C44-96CA-B7F562A87A6F}" type="parTrans" cxnId="{A1A820D5-7F34-4676-AC9E-4C1757344B0E}">
      <dgm:prSet/>
      <dgm:spPr/>
      <dgm:t>
        <a:bodyPr/>
        <a:lstStyle/>
        <a:p>
          <a:endParaRPr lang="en-US"/>
        </a:p>
      </dgm:t>
    </dgm:pt>
    <dgm:pt modelId="{6F458CF1-A500-4160-A2A6-DD1F1099E1F2}" type="sibTrans" cxnId="{A1A820D5-7F34-4676-AC9E-4C1757344B0E}">
      <dgm:prSet/>
      <dgm:spPr/>
      <dgm:t>
        <a:bodyPr/>
        <a:lstStyle/>
        <a:p>
          <a:endParaRPr lang="en-US"/>
        </a:p>
      </dgm:t>
    </dgm:pt>
    <dgm:pt modelId="{F2D309B8-EC9C-47F1-B9DB-8C0BF1C2D7F4}">
      <dgm:prSet phldrT="[Text]"/>
      <dgm:spPr/>
      <dgm:t>
        <a:bodyPr/>
        <a:lstStyle/>
        <a:p>
          <a:r>
            <a:rPr lang="en-US" dirty="0" smtClean="0"/>
            <a:t>??</a:t>
          </a:r>
          <a:endParaRPr lang="en-US" dirty="0"/>
        </a:p>
      </dgm:t>
    </dgm:pt>
    <dgm:pt modelId="{48FBC609-C202-4D1A-9F0B-CC5EAC3ECEAB}" type="parTrans" cxnId="{4D10B038-BEF7-4F89-9D3C-A8E100957A58}">
      <dgm:prSet/>
      <dgm:spPr/>
      <dgm:t>
        <a:bodyPr/>
        <a:lstStyle/>
        <a:p>
          <a:endParaRPr lang="en-US"/>
        </a:p>
      </dgm:t>
    </dgm:pt>
    <dgm:pt modelId="{37BC784D-6F40-498F-9AB4-BDA5D179CC9C}" type="sibTrans" cxnId="{4D10B038-BEF7-4F89-9D3C-A8E100957A58}">
      <dgm:prSet/>
      <dgm:spPr/>
      <dgm:t>
        <a:bodyPr/>
        <a:lstStyle/>
        <a:p>
          <a:endParaRPr lang="en-US"/>
        </a:p>
      </dgm:t>
    </dgm:pt>
    <dgm:pt modelId="{307E4037-1F18-46B6-8033-6A00AAF5E9E4}" type="pres">
      <dgm:prSet presAssocID="{31D756FC-1E70-4537-B3E1-EB247D773E40}" presName="linearFlow" presStyleCnt="0">
        <dgm:presLayoutVars>
          <dgm:dir/>
          <dgm:animLvl val="lvl"/>
          <dgm:resizeHandles val="exact"/>
        </dgm:presLayoutVars>
      </dgm:prSet>
      <dgm:spPr/>
      <dgm:t>
        <a:bodyPr/>
        <a:lstStyle/>
        <a:p>
          <a:endParaRPr lang="en-US"/>
        </a:p>
      </dgm:t>
    </dgm:pt>
    <dgm:pt modelId="{9C376BAB-7DDF-4B8A-BC72-33F0F6C5811B}" type="pres">
      <dgm:prSet presAssocID="{F89CBABF-BA76-45BD-B01E-8FEB3154E447}" presName="composite" presStyleCnt="0"/>
      <dgm:spPr/>
    </dgm:pt>
    <dgm:pt modelId="{A0F36232-0679-40CF-AED2-BFA629869E7E}" type="pres">
      <dgm:prSet presAssocID="{F89CBABF-BA76-45BD-B01E-8FEB3154E447}" presName="parentText" presStyleLbl="alignNode1" presStyleIdx="0" presStyleCnt="3">
        <dgm:presLayoutVars>
          <dgm:chMax val="1"/>
          <dgm:bulletEnabled val="1"/>
        </dgm:presLayoutVars>
      </dgm:prSet>
      <dgm:spPr/>
      <dgm:t>
        <a:bodyPr/>
        <a:lstStyle/>
        <a:p>
          <a:endParaRPr lang="en-US"/>
        </a:p>
      </dgm:t>
    </dgm:pt>
    <dgm:pt modelId="{84D688AC-CBF2-4D59-B7B3-37811A0EFAFE}" type="pres">
      <dgm:prSet presAssocID="{F89CBABF-BA76-45BD-B01E-8FEB3154E447}" presName="descendantText" presStyleLbl="alignAcc1" presStyleIdx="0" presStyleCnt="3">
        <dgm:presLayoutVars>
          <dgm:bulletEnabled val="1"/>
        </dgm:presLayoutVars>
      </dgm:prSet>
      <dgm:spPr/>
      <dgm:t>
        <a:bodyPr/>
        <a:lstStyle/>
        <a:p>
          <a:endParaRPr lang="en-US"/>
        </a:p>
      </dgm:t>
    </dgm:pt>
    <dgm:pt modelId="{AF8EEAE3-4EF4-44AE-93B3-76075C5DB64E}" type="pres">
      <dgm:prSet presAssocID="{45DEC9AA-F5ED-4D8C-802D-1113AA92B8E5}" presName="sp" presStyleCnt="0"/>
      <dgm:spPr/>
    </dgm:pt>
    <dgm:pt modelId="{3C6AD5A4-05B7-4E7B-BC6E-D2CAD396F4A1}" type="pres">
      <dgm:prSet presAssocID="{7C0EF0F1-19C3-4883-9EA2-C2D2B397A385}" presName="composite" presStyleCnt="0"/>
      <dgm:spPr/>
    </dgm:pt>
    <dgm:pt modelId="{E87E4FDC-FA27-4662-BEE2-5FB2A0951E8B}" type="pres">
      <dgm:prSet presAssocID="{7C0EF0F1-19C3-4883-9EA2-C2D2B397A385}" presName="parentText" presStyleLbl="alignNode1" presStyleIdx="1" presStyleCnt="3">
        <dgm:presLayoutVars>
          <dgm:chMax val="1"/>
          <dgm:bulletEnabled val="1"/>
        </dgm:presLayoutVars>
      </dgm:prSet>
      <dgm:spPr/>
      <dgm:t>
        <a:bodyPr/>
        <a:lstStyle/>
        <a:p>
          <a:endParaRPr lang="en-US"/>
        </a:p>
      </dgm:t>
    </dgm:pt>
    <dgm:pt modelId="{D72FB1F7-6C44-4AEA-94DB-919739D9DC5F}" type="pres">
      <dgm:prSet presAssocID="{7C0EF0F1-19C3-4883-9EA2-C2D2B397A385}" presName="descendantText" presStyleLbl="alignAcc1" presStyleIdx="1" presStyleCnt="3" custLinFactNeighborX="3563" custLinFactNeighborY="-9955">
        <dgm:presLayoutVars>
          <dgm:bulletEnabled val="1"/>
        </dgm:presLayoutVars>
      </dgm:prSet>
      <dgm:spPr/>
      <dgm:t>
        <a:bodyPr/>
        <a:lstStyle/>
        <a:p>
          <a:endParaRPr lang="en-US"/>
        </a:p>
      </dgm:t>
    </dgm:pt>
    <dgm:pt modelId="{3B5473EF-E59C-489F-AED7-5F0360528CA3}" type="pres">
      <dgm:prSet presAssocID="{0200BE32-5E33-4FDA-8C34-B157E93C1B77}" presName="sp" presStyleCnt="0"/>
      <dgm:spPr/>
    </dgm:pt>
    <dgm:pt modelId="{F69D0676-E98F-476B-8BBE-4589A09B3FCC}" type="pres">
      <dgm:prSet presAssocID="{7BA1908A-0A35-4E08-B38B-0FBD256A90E1}" presName="composite" presStyleCnt="0"/>
      <dgm:spPr/>
    </dgm:pt>
    <dgm:pt modelId="{458075BC-5E4B-4C09-BDE6-BF754C7B117A}" type="pres">
      <dgm:prSet presAssocID="{7BA1908A-0A35-4E08-B38B-0FBD256A90E1}" presName="parentText" presStyleLbl="alignNode1" presStyleIdx="2" presStyleCnt="3">
        <dgm:presLayoutVars>
          <dgm:chMax val="1"/>
          <dgm:bulletEnabled val="1"/>
        </dgm:presLayoutVars>
      </dgm:prSet>
      <dgm:spPr/>
      <dgm:t>
        <a:bodyPr/>
        <a:lstStyle/>
        <a:p>
          <a:endParaRPr lang="en-US"/>
        </a:p>
      </dgm:t>
    </dgm:pt>
    <dgm:pt modelId="{0157D024-475A-45C8-8002-A5B9A69041C6}" type="pres">
      <dgm:prSet presAssocID="{7BA1908A-0A35-4E08-B38B-0FBD256A90E1}" presName="descendantText" presStyleLbl="alignAcc1" presStyleIdx="2" presStyleCnt="3">
        <dgm:presLayoutVars>
          <dgm:bulletEnabled val="1"/>
        </dgm:presLayoutVars>
      </dgm:prSet>
      <dgm:spPr/>
      <dgm:t>
        <a:bodyPr/>
        <a:lstStyle/>
        <a:p>
          <a:endParaRPr lang="en-US"/>
        </a:p>
      </dgm:t>
    </dgm:pt>
  </dgm:ptLst>
  <dgm:cxnLst>
    <dgm:cxn modelId="{FC147C96-54FB-4BF4-B127-1EEE606ABB4D}" srcId="{31D756FC-1E70-4537-B3E1-EB247D773E40}" destId="{7C0EF0F1-19C3-4883-9EA2-C2D2B397A385}" srcOrd="1" destOrd="0" parTransId="{E49C9C59-D0E8-44A3-876E-C7EA0FD20A73}" sibTransId="{0200BE32-5E33-4FDA-8C34-B157E93C1B77}"/>
    <dgm:cxn modelId="{FBE9385D-4F94-47B2-94EE-EABC6805E824}" type="presOf" srcId="{A4681026-40F1-42A3-B753-67D0165F65D9}" destId="{84D688AC-CBF2-4D59-B7B3-37811A0EFAFE}" srcOrd="0" destOrd="0" presId="urn:microsoft.com/office/officeart/2005/8/layout/chevron2"/>
    <dgm:cxn modelId="{6808D958-C90A-4B94-AD68-486A04DBE21C}" srcId="{7C0EF0F1-19C3-4883-9EA2-C2D2B397A385}" destId="{DFBEA6DD-208C-4693-B6CC-1D688147E042}" srcOrd="1" destOrd="0" parTransId="{9888C33C-EDC1-40EA-9DB4-C106AF5F2A7A}" sibTransId="{EE34D006-A2D7-498F-8A5F-497055B83C25}"/>
    <dgm:cxn modelId="{C822C2C9-6310-427E-9C38-20838654132F}" type="presOf" srcId="{3EABDA96-DDC1-419D-BAEF-6271E8055C95}" destId="{0157D024-475A-45C8-8002-A5B9A69041C6}" srcOrd="0" destOrd="0" presId="urn:microsoft.com/office/officeart/2005/8/layout/chevron2"/>
    <dgm:cxn modelId="{1D33E1E8-1DF9-49A1-9129-0A742A5CA424}" type="presOf" srcId="{F2D309B8-EC9C-47F1-B9DB-8C0BF1C2D7F4}" destId="{0157D024-475A-45C8-8002-A5B9A69041C6}" srcOrd="0" destOrd="1" presId="urn:microsoft.com/office/officeart/2005/8/layout/chevron2"/>
    <dgm:cxn modelId="{73433903-EA51-42BF-B7B6-AC2DDB9F7933}" type="presOf" srcId="{7BA1908A-0A35-4E08-B38B-0FBD256A90E1}" destId="{458075BC-5E4B-4C09-BDE6-BF754C7B117A}" srcOrd="0" destOrd="0" presId="urn:microsoft.com/office/officeart/2005/8/layout/chevron2"/>
    <dgm:cxn modelId="{CA3EE495-CEAE-47B9-B2B8-A5FFDC3339AA}" srcId="{31D756FC-1E70-4537-B3E1-EB247D773E40}" destId="{7BA1908A-0A35-4E08-B38B-0FBD256A90E1}" srcOrd="2" destOrd="0" parTransId="{3C1FD87C-9E0E-4C10-AA35-9B4BEB1BF7A1}" sibTransId="{29C8F974-38E6-4F49-921F-B8253B94662A}"/>
    <dgm:cxn modelId="{4D10B038-BEF7-4F89-9D3C-A8E100957A58}" srcId="{7BA1908A-0A35-4E08-B38B-0FBD256A90E1}" destId="{F2D309B8-EC9C-47F1-B9DB-8C0BF1C2D7F4}" srcOrd="1" destOrd="0" parTransId="{48FBC609-C202-4D1A-9F0B-CC5EAC3ECEAB}" sibTransId="{37BC784D-6F40-498F-9AB4-BDA5D179CC9C}"/>
    <dgm:cxn modelId="{16A4D6BF-FA5D-4384-8657-C267D42B941E}" srcId="{7C0EF0F1-19C3-4883-9EA2-C2D2B397A385}" destId="{DC51BF52-B832-4619-A191-FBF50A49AF64}" srcOrd="0" destOrd="0" parTransId="{8627316F-F260-4696-B122-EFC91B54ED76}" sibTransId="{F9B422D5-E1EA-4C82-8134-1E9D0D2960F3}"/>
    <dgm:cxn modelId="{1D4D8409-7F49-4569-BE5B-41F67583D2E3}" type="presOf" srcId="{B69DB16D-11FC-492C-9A5C-5F5E1B422B06}" destId="{84D688AC-CBF2-4D59-B7B3-37811A0EFAFE}" srcOrd="0" destOrd="1" presId="urn:microsoft.com/office/officeart/2005/8/layout/chevron2"/>
    <dgm:cxn modelId="{A1A820D5-7F34-4676-AC9E-4C1757344B0E}" srcId="{7BA1908A-0A35-4E08-B38B-0FBD256A90E1}" destId="{3EABDA96-DDC1-419D-BAEF-6271E8055C95}" srcOrd="0" destOrd="0" parTransId="{ECEA13FD-6E65-4C44-96CA-B7F562A87A6F}" sibTransId="{6F458CF1-A500-4160-A2A6-DD1F1099E1F2}"/>
    <dgm:cxn modelId="{0E465CA4-2763-4FEA-A9B2-872608917EA1}" srcId="{F89CBABF-BA76-45BD-B01E-8FEB3154E447}" destId="{B69DB16D-11FC-492C-9A5C-5F5E1B422B06}" srcOrd="1" destOrd="0" parTransId="{6E3870B7-00E1-468C-ADB6-A2BB1A18E5C9}" sibTransId="{27800749-AE68-4DC1-A322-F90B8CFC9775}"/>
    <dgm:cxn modelId="{B7E60C60-B088-46D6-B9D7-494C1CCD453F}" srcId="{F89CBABF-BA76-45BD-B01E-8FEB3154E447}" destId="{A4681026-40F1-42A3-B753-67D0165F65D9}" srcOrd="0" destOrd="0" parTransId="{3B705E91-8D3F-4A34-BBF1-F56C484497BB}" sibTransId="{5E32CE73-452E-4634-9C48-CCA9079CB5D4}"/>
    <dgm:cxn modelId="{E90C7F3E-243F-47BE-946A-67973A04E4D9}" type="presOf" srcId="{DFBEA6DD-208C-4693-B6CC-1D688147E042}" destId="{D72FB1F7-6C44-4AEA-94DB-919739D9DC5F}" srcOrd="0" destOrd="1" presId="urn:microsoft.com/office/officeart/2005/8/layout/chevron2"/>
    <dgm:cxn modelId="{7CB8EABC-5C30-4136-B708-90644BAA055A}" srcId="{31D756FC-1E70-4537-B3E1-EB247D773E40}" destId="{F89CBABF-BA76-45BD-B01E-8FEB3154E447}" srcOrd="0" destOrd="0" parTransId="{A2589A85-5BD6-4506-A146-F452BC2366B1}" sibTransId="{45DEC9AA-F5ED-4D8C-802D-1113AA92B8E5}"/>
    <dgm:cxn modelId="{50411E71-48C0-40FE-8D11-D82F022D464C}" type="presOf" srcId="{31D756FC-1E70-4537-B3E1-EB247D773E40}" destId="{307E4037-1F18-46B6-8033-6A00AAF5E9E4}" srcOrd="0" destOrd="0" presId="urn:microsoft.com/office/officeart/2005/8/layout/chevron2"/>
    <dgm:cxn modelId="{18F22866-1497-4CC6-A379-7E397E89AE27}" type="presOf" srcId="{F89CBABF-BA76-45BD-B01E-8FEB3154E447}" destId="{A0F36232-0679-40CF-AED2-BFA629869E7E}" srcOrd="0" destOrd="0" presId="urn:microsoft.com/office/officeart/2005/8/layout/chevron2"/>
    <dgm:cxn modelId="{30EA1B24-BC30-4B4C-A541-25F25A6D06E5}" type="presOf" srcId="{7C0EF0F1-19C3-4883-9EA2-C2D2B397A385}" destId="{E87E4FDC-FA27-4662-BEE2-5FB2A0951E8B}" srcOrd="0" destOrd="0" presId="urn:microsoft.com/office/officeart/2005/8/layout/chevron2"/>
    <dgm:cxn modelId="{FB887802-DA65-407B-AFDA-BDF81FFE599F}" type="presOf" srcId="{DC51BF52-B832-4619-A191-FBF50A49AF64}" destId="{D72FB1F7-6C44-4AEA-94DB-919739D9DC5F}" srcOrd="0" destOrd="0" presId="urn:microsoft.com/office/officeart/2005/8/layout/chevron2"/>
    <dgm:cxn modelId="{1C7ED2CB-933D-4FF7-B2F4-A0DF48A22E8C}" type="presParOf" srcId="{307E4037-1F18-46B6-8033-6A00AAF5E9E4}" destId="{9C376BAB-7DDF-4B8A-BC72-33F0F6C5811B}" srcOrd="0" destOrd="0" presId="urn:microsoft.com/office/officeart/2005/8/layout/chevron2"/>
    <dgm:cxn modelId="{DF35B11A-5C51-4A5F-9560-8B9897813A16}" type="presParOf" srcId="{9C376BAB-7DDF-4B8A-BC72-33F0F6C5811B}" destId="{A0F36232-0679-40CF-AED2-BFA629869E7E}" srcOrd="0" destOrd="0" presId="urn:microsoft.com/office/officeart/2005/8/layout/chevron2"/>
    <dgm:cxn modelId="{A99EFF66-D5D4-4BEB-B66F-301D3A620B69}" type="presParOf" srcId="{9C376BAB-7DDF-4B8A-BC72-33F0F6C5811B}" destId="{84D688AC-CBF2-4D59-B7B3-37811A0EFAFE}" srcOrd="1" destOrd="0" presId="urn:microsoft.com/office/officeart/2005/8/layout/chevron2"/>
    <dgm:cxn modelId="{88277486-B56B-419A-993C-76C23D286F1F}" type="presParOf" srcId="{307E4037-1F18-46B6-8033-6A00AAF5E9E4}" destId="{AF8EEAE3-4EF4-44AE-93B3-76075C5DB64E}" srcOrd="1" destOrd="0" presId="urn:microsoft.com/office/officeart/2005/8/layout/chevron2"/>
    <dgm:cxn modelId="{3CBDD84A-E255-4496-84F5-56B8148AF7D8}" type="presParOf" srcId="{307E4037-1F18-46B6-8033-6A00AAF5E9E4}" destId="{3C6AD5A4-05B7-4E7B-BC6E-D2CAD396F4A1}" srcOrd="2" destOrd="0" presId="urn:microsoft.com/office/officeart/2005/8/layout/chevron2"/>
    <dgm:cxn modelId="{A10571A4-19E7-44EA-930C-3D03B9642E53}" type="presParOf" srcId="{3C6AD5A4-05B7-4E7B-BC6E-D2CAD396F4A1}" destId="{E87E4FDC-FA27-4662-BEE2-5FB2A0951E8B}" srcOrd="0" destOrd="0" presId="urn:microsoft.com/office/officeart/2005/8/layout/chevron2"/>
    <dgm:cxn modelId="{A917359E-FAD0-468F-962F-45881F9D1121}" type="presParOf" srcId="{3C6AD5A4-05B7-4E7B-BC6E-D2CAD396F4A1}" destId="{D72FB1F7-6C44-4AEA-94DB-919739D9DC5F}" srcOrd="1" destOrd="0" presId="urn:microsoft.com/office/officeart/2005/8/layout/chevron2"/>
    <dgm:cxn modelId="{DF5B9EA1-4CE3-4EFE-B782-C8A4C9A54A9D}" type="presParOf" srcId="{307E4037-1F18-46B6-8033-6A00AAF5E9E4}" destId="{3B5473EF-E59C-489F-AED7-5F0360528CA3}" srcOrd="3" destOrd="0" presId="urn:microsoft.com/office/officeart/2005/8/layout/chevron2"/>
    <dgm:cxn modelId="{8E77FC70-1E75-40F8-A4C9-4CB2BD69E4A3}" type="presParOf" srcId="{307E4037-1F18-46B6-8033-6A00AAF5E9E4}" destId="{F69D0676-E98F-476B-8BBE-4589A09B3FCC}" srcOrd="4" destOrd="0" presId="urn:microsoft.com/office/officeart/2005/8/layout/chevron2"/>
    <dgm:cxn modelId="{6F0F0180-FB73-45FC-AD81-EB55EA6B1926}" type="presParOf" srcId="{F69D0676-E98F-476B-8BBE-4589A09B3FCC}" destId="{458075BC-5E4B-4C09-BDE6-BF754C7B117A}" srcOrd="0" destOrd="0" presId="urn:microsoft.com/office/officeart/2005/8/layout/chevron2"/>
    <dgm:cxn modelId="{F53E19EF-78D8-41BF-9CD2-43D57FDD3C09}" type="presParOf" srcId="{F69D0676-E98F-476B-8BBE-4589A09B3FCC}" destId="{0157D024-475A-45C8-8002-A5B9A69041C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36232-0679-40CF-AED2-BFA629869E7E}">
      <dsp:nvSpPr>
        <dsp:cNvPr id="0" name=""/>
        <dsp:cNvSpPr/>
      </dsp:nvSpPr>
      <dsp:spPr>
        <a:xfrm rot="5400000">
          <a:off x="-149001" y="149108"/>
          <a:ext cx="993340" cy="695338"/>
        </a:xfrm>
        <a:prstGeom prst="chevron">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t>
          </a:r>
          <a:endParaRPr lang="en-US" sz="2000" kern="1200" dirty="0"/>
        </a:p>
      </dsp:txBody>
      <dsp:txXfrm rot="5400000">
        <a:off x="-149001" y="149108"/>
        <a:ext cx="993340" cy="695338"/>
      </dsp:txXfrm>
    </dsp:sp>
    <dsp:sp modelId="{84D688AC-CBF2-4D59-B7B3-37811A0EFAFE}">
      <dsp:nvSpPr>
        <dsp:cNvPr id="0" name=""/>
        <dsp:cNvSpPr/>
      </dsp:nvSpPr>
      <dsp:spPr>
        <a:xfrm rot="5400000">
          <a:off x="1434533" y="-739087"/>
          <a:ext cx="645671" cy="2124061"/>
        </a:xfrm>
        <a:prstGeom prst="round2Same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Dusting</a:t>
          </a:r>
          <a:endParaRPr lang="en-US" sz="1900" kern="1200" dirty="0"/>
        </a:p>
        <a:p>
          <a:pPr marL="171450" lvl="1" indent="-171450" algn="l" defTabSz="844550">
            <a:lnSpc>
              <a:spcPct val="90000"/>
            </a:lnSpc>
            <a:spcBef>
              <a:spcPct val="0"/>
            </a:spcBef>
            <a:spcAft>
              <a:spcPct val="15000"/>
            </a:spcAft>
            <a:buChar char="••"/>
          </a:pPr>
          <a:r>
            <a:rPr lang="en-US" sz="1900" kern="1200" dirty="0" smtClean="0"/>
            <a:t>??</a:t>
          </a:r>
          <a:endParaRPr lang="en-US" sz="1900" kern="1200" dirty="0"/>
        </a:p>
      </dsp:txBody>
      <dsp:txXfrm rot="5400000">
        <a:off x="1434533" y="-739087"/>
        <a:ext cx="645671" cy="2124061"/>
      </dsp:txXfrm>
    </dsp:sp>
    <dsp:sp modelId="{E87E4FDC-FA27-4662-BEE2-5FB2A0951E8B}">
      <dsp:nvSpPr>
        <dsp:cNvPr id="0" name=""/>
        <dsp:cNvSpPr/>
      </dsp:nvSpPr>
      <dsp:spPr>
        <a:xfrm rot="5400000">
          <a:off x="-149001" y="935030"/>
          <a:ext cx="993340" cy="695338"/>
        </a:xfrm>
        <a:prstGeom prst="chevron">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t>
          </a:r>
          <a:endParaRPr lang="en-US" sz="2000" kern="1200" dirty="0"/>
        </a:p>
      </dsp:txBody>
      <dsp:txXfrm rot="5400000">
        <a:off x="-149001" y="935030"/>
        <a:ext cx="993340" cy="695338"/>
      </dsp:txXfrm>
    </dsp:sp>
    <dsp:sp modelId="{D72FB1F7-6C44-4AEA-94DB-919739D9DC5F}">
      <dsp:nvSpPr>
        <dsp:cNvPr id="0" name=""/>
        <dsp:cNvSpPr/>
      </dsp:nvSpPr>
      <dsp:spPr>
        <a:xfrm rot="5400000">
          <a:off x="1434533" y="-17441"/>
          <a:ext cx="645671" cy="2124061"/>
        </a:xfrm>
        <a:prstGeom prst="round2Same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Vacuum</a:t>
          </a:r>
          <a:endParaRPr lang="en-US" sz="1900" kern="1200" dirty="0"/>
        </a:p>
        <a:p>
          <a:pPr marL="171450" lvl="1" indent="-171450" algn="l" defTabSz="844550">
            <a:lnSpc>
              <a:spcPct val="90000"/>
            </a:lnSpc>
            <a:spcBef>
              <a:spcPct val="0"/>
            </a:spcBef>
            <a:spcAft>
              <a:spcPct val="15000"/>
            </a:spcAft>
            <a:buChar char="••"/>
          </a:pPr>
          <a:r>
            <a:rPr lang="en-US" sz="1900" kern="1200" dirty="0" smtClean="0"/>
            <a:t>??</a:t>
          </a:r>
          <a:endParaRPr lang="en-US" sz="1900" kern="1200" dirty="0"/>
        </a:p>
      </dsp:txBody>
      <dsp:txXfrm rot="5400000">
        <a:off x="1434533" y="-17441"/>
        <a:ext cx="645671" cy="2124061"/>
      </dsp:txXfrm>
    </dsp:sp>
    <dsp:sp modelId="{458075BC-5E4B-4C09-BDE6-BF754C7B117A}">
      <dsp:nvSpPr>
        <dsp:cNvPr id="0" name=""/>
        <dsp:cNvSpPr/>
      </dsp:nvSpPr>
      <dsp:spPr>
        <a:xfrm rot="5400000">
          <a:off x="-149001" y="1720952"/>
          <a:ext cx="993340" cy="695338"/>
        </a:xfrm>
        <a:prstGeom prst="chevron">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t>
          </a:r>
          <a:endParaRPr lang="en-US" sz="2000" kern="1200" dirty="0"/>
        </a:p>
      </dsp:txBody>
      <dsp:txXfrm rot="5400000">
        <a:off x="-149001" y="1720952"/>
        <a:ext cx="993340" cy="695338"/>
      </dsp:txXfrm>
    </dsp:sp>
    <dsp:sp modelId="{0157D024-475A-45C8-8002-A5B9A69041C6}">
      <dsp:nvSpPr>
        <dsp:cNvPr id="0" name=""/>
        <dsp:cNvSpPr/>
      </dsp:nvSpPr>
      <dsp:spPr>
        <a:xfrm rot="5400000">
          <a:off x="1434533" y="832756"/>
          <a:ext cx="645671" cy="2124061"/>
        </a:xfrm>
        <a:prstGeom prst="round2Same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Mop</a:t>
          </a:r>
          <a:endParaRPr lang="en-US" sz="1900" kern="1200" dirty="0"/>
        </a:p>
        <a:p>
          <a:pPr marL="171450" lvl="1" indent="-171450" algn="l" defTabSz="844550">
            <a:lnSpc>
              <a:spcPct val="90000"/>
            </a:lnSpc>
            <a:spcBef>
              <a:spcPct val="0"/>
            </a:spcBef>
            <a:spcAft>
              <a:spcPct val="15000"/>
            </a:spcAft>
            <a:buChar char="••"/>
          </a:pPr>
          <a:r>
            <a:rPr lang="en-US" sz="1900" kern="1200" dirty="0" smtClean="0"/>
            <a:t>??</a:t>
          </a:r>
          <a:endParaRPr lang="en-US" sz="1900" kern="1200" dirty="0"/>
        </a:p>
      </dsp:txBody>
      <dsp:txXfrm rot="5400000">
        <a:off x="1434533" y="832756"/>
        <a:ext cx="645671" cy="21240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17CFC-D026-4BE9-8468-E602FFEFAAEE}" type="datetimeFigureOut">
              <a:rPr lang="en-US" smtClean="0"/>
              <a:pPr/>
              <a:t>8/9/2011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6BB06-D56F-4288-A230-26360FD76F13}" type="slidenum">
              <a:rPr lang="en-US" smtClean="0"/>
              <a:pPr/>
              <a:t>‹#›</a:t>
            </a:fld>
            <a:endParaRPr lang="en-US" dirty="0"/>
          </a:p>
        </p:txBody>
      </p:sp>
    </p:spTree>
    <p:extLst>
      <p:ext uri="{BB962C8B-B14F-4D97-AF65-F5344CB8AC3E}">
        <p14:creationId xmlns="" xmlns:p14="http://schemas.microsoft.com/office/powerpoint/2010/main" val="392128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25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39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40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41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42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6BB06-D56F-4288-A230-26360FD76F13}"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4AE7F60-1D45-4155-B534-6C1C36277C02}" type="datetimeFigureOut">
              <a:rPr lang="en-US" smtClean="0"/>
              <a:pPr/>
              <a:t>8/9/2011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9E4F005-D95D-4A14-906A-B94D643C772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4AE7F60-1D45-4155-B534-6C1C36277C02}" type="datetimeFigureOut">
              <a:rPr lang="en-US" smtClean="0"/>
              <a:pPr/>
              <a:t>8/9/2011</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AE7F60-1D45-4155-B534-6C1C36277C02}" type="datetimeFigureOut">
              <a:rPr lang="en-US" smtClean="0"/>
              <a:pPr/>
              <a:t>8/9/2011</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9E4F005-D95D-4A14-906A-B94D643C772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4AE7F60-1D45-4155-B534-6C1C36277C02}" type="datetimeFigureOut">
              <a:rPr lang="en-US" smtClean="0"/>
              <a:pPr/>
              <a:t>8/9/2011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9E4F005-D95D-4A14-906A-B94D643C7725}"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4AE7F60-1D45-4155-B534-6C1C36277C02}" type="datetimeFigureOut">
              <a:rPr lang="en-US" smtClean="0"/>
              <a:pPr/>
              <a:t>8/9/2011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9E4F005-D95D-4A14-906A-B94D643C7725}"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4AE7F60-1D45-4155-B534-6C1C36277C02}" type="datetimeFigureOut">
              <a:rPr lang="en-US" smtClean="0"/>
              <a:pPr/>
              <a:t>8/9/2011</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9E4F005-D95D-4A14-906A-B94D643C77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9.wmf"/></Relationships>
</file>

<file path=ppt/slides/_rels/slide4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wmf"/></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9.wmf"/></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w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213" y="3124200"/>
            <a:ext cx="5105400" cy="3692236"/>
          </a:xfrm>
        </p:spPr>
        <p:txBody>
          <a:bodyPr/>
          <a:lstStyle/>
          <a:p>
            <a:pPr algn="l"/>
            <a:r>
              <a:rPr lang="en-US" sz="4400" i="1" dirty="0" smtClean="0"/>
              <a:t/>
            </a:r>
            <a:br>
              <a:rPr lang="en-US" sz="4400" i="1" dirty="0" smtClean="0"/>
            </a:br>
            <a:r>
              <a:rPr lang="en-US" sz="4400" i="1" dirty="0" smtClean="0"/>
              <a:t/>
            </a:r>
            <a:br>
              <a:rPr lang="en-US" sz="4400" i="1" dirty="0" smtClean="0"/>
            </a:br>
            <a:r>
              <a:rPr lang="en-US" sz="4400" i="1" dirty="0" smtClean="0"/>
              <a:t/>
            </a:r>
            <a:br>
              <a:rPr lang="en-US" sz="4400" i="1" dirty="0" smtClean="0"/>
            </a:br>
            <a:r>
              <a:rPr lang="en-US" sz="4400" i="1" dirty="0" smtClean="0"/>
              <a:t/>
            </a:r>
            <a:br>
              <a:rPr lang="en-US" sz="4400" i="1" dirty="0" smtClean="0"/>
            </a:br>
            <a:r>
              <a:rPr lang="en-US" sz="4400" i="1" dirty="0" smtClean="0"/>
              <a:t/>
            </a:r>
            <a:br>
              <a:rPr lang="en-US" sz="4400" i="1" dirty="0" smtClean="0"/>
            </a:br>
            <a:r>
              <a:rPr lang="en-US" sz="4400" i="1" dirty="0" smtClean="0"/>
              <a:t/>
            </a:r>
            <a:br>
              <a:rPr lang="en-US" sz="4400" i="1" dirty="0" smtClean="0"/>
            </a:br>
            <a:r>
              <a:rPr lang="en-US" sz="4400" i="1" dirty="0" smtClean="0"/>
              <a:t/>
            </a:r>
            <a:br>
              <a:rPr lang="en-US" sz="4400" i="1" dirty="0" smtClean="0"/>
            </a:br>
            <a:r>
              <a:rPr lang="en-US" sz="4400" i="1" dirty="0" smtClean="0"/>
              <a:t/>
            </a:r>
            <a:br>
              <a:rPr lang="en-US" sz="4400" i="1" dirty="0" smtClean="0"/>
            </a:br>
            <a:r>
              <a:rPr lang="en-US" sz="4400" i="1" dirty="0" smtClean="0"/>
              <a:t>Introduction:</a:t>
            </a:r>
            <a:br>
              <a:rPr lang="en-US" sz="4400" i="1" dirty="0" smtClean="0"/>
            </a:br>
            <a:r>
              <a:rPr lang="en-US" sz="4400" dirty="0" smtClean="0"/>
              <a:t/>
            </a:r>
            <a:br>
              <a:rPr lang="en-US" sz="4400" dirty="0" smtClean="0"/>
            </a:br>
            <a:r>
              <a:rPr lang="en-US" sz="4400" dirty="0" smtClean="0"/>
              <a:t>Process Cleaning </a:t>
            </a:r>
            <a:br>
              <a:rPr lang="en-US" sz="4400" dirty="0" smtClean="0"/>
            </a:br>
            <a:r>
              <a:rPr lang="en-US" sz="4400" dirty="0" smtClean="0"/>
              <a:t>for Healthy Schools™</a:t>
            </a:r>
            <a:br>
              <a:rPr lang="en-US" sz="4400" dirty="0" smtClean="0"/>
            </a:br>
            <a:endParaRPr lang="en-US" sz="4400" dirty="0"/>
          </a:p>
        </p:txBody>
      </p:sp>
      <p:pic>
        <p:nvPicPr>
          <p:cNvPr id="6146" name="Picture 2" descr="C:\Program Files\Microsoft Office\MEDIA\CAGCAT10\j0183328.wmf"/>
          <p:cNvPicPr>
            <a:picLocks noChangeAspect="1" noChangeArrowheads="1"/>
          </p:cNvPicPr>
          <p:nvPr/>
        </p:nvPicPr>
        <p:blipFill>
          <a:blip r:embed="rId2" cstate="print"/>
          <a:srcRect/>
          <a:stretch>
            <a:fillRect/>
          </a:stretch>
        </p:blipFill>
        <p:spPr bwMode="auto">
          <a:xfrm>
            <a:off x="0" y="609600"/>
            <a:ext cx="3186399" cy="3200400"/>
          </a:xfrm>
          <a:prstGeom prst="rect">
            <a:avLst/>
          </a:prstGeom>
          <a:noFill/>
        </p:spPr>
      </p:pic>
      <p:pic>
        <p:nvPicPr>
          <p:cNvPr id="6147" name="Picture 3" descr="C:\Program Files\Microsoft Office\MEDIA\CAGCAT10\j0301252.wmf"/>
          <p:cNvPicPr>
            <a:picLocks noChangeAspect="1" noChangeArrowheads="1"/>
          </p:cNvPicPr>
          <p:nvPr/>
        </p:nvPicPr>
        <p:blipFill>
          <a:blip r:embed="rId3" cstate="print"/>
          <a:srcRect/>
          <a:stretch>
            <a:fillRect/>
          </a:stretch>
        </p:blipFill>
        <p:spPr bwMode="auto">
          <a:xfrm>
            <a:off x="5791200" y="457200"/>
            <a:ext cx="1829714" cy="1565453"/>
          </a:xfrm>
          <a:prstGeom prst="rect">
            <a:avLst/>
          </a:prstGeom>
          <a:noFill/>
        </p:spPr>
      </p:pic>
      <p:pic>
        <p:nvPicPr>
          <p:cNvPr id="5" name="Picture 4" descr="PCHS LOGO.png"/>
          <p:cNvPicPr>
            <a:picLocks noChangeAspect="1"/>
          </p:cNvPicPr>
          <p:nvPr/>
        </p:nvPicPr>
        <p:blipFill>
          <a:blip r:embed="rId4" cstate="print"/>
          <a:stretch>
            <a:fillRect/>
          </a:stretch>
        </p:blipFill>
        <p:spPr>
          <a:xfrm>
            <a:off x="0" y="3886200"/>
            <a:ext cx="2686050" cy="2675306"/>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838200"/>
            <a:ext cx="5105400" cy="6324600"/>
          </a:xfrm>
        </p:spPr>
        <p:txBody>
          <a:bodyPr/>
          <a:lstStyle/>
          <a:p>
            <a:pPr algn="l"/>
            <a:r>
              <a:rPr lang="en-US" sz="3600" cap="none" dirty="0" smtClean="0"/>
              <a:t>When I was a custodial field supervisor for Washoe County School District </a:t>
            </a:r>
            <a:br>
              <a:rPr lang="en-US" sz="3600" cap="none" dirty="0" smtClean="0"/>
            </a:br>
            <a:r>
              <a:rPr lang="en-US" sz="3600" cap="none" dirty="0" smtClean="0"/>
              <a:t>-100 schools, 450 custodians. </a:t>
            </a:r>
            <a:br>
              <a:rPr lang="en-US" sz="3600" cap="none" dirty="0" smtClean="0"/>
            </a:br>
            <a:r>
              <a:rPr lang="en-US" sz="3600" cap="none" dirty="0" smtClean="0"/>
              <a:t/>
            </a:r>
            <a:br>
              <a:rPr lang="en-US" sz="3600" cap="none" dirty="0" smtClean="0"/>
            </a:br>
            <a:r>
              <a:rPr lang="en-US" sz="3600" cap="none" dirty="0" smtClean="0"/>
              <a:t>We had 450 ways we cleaned a classroom and 450 ways we cleaned a restroom.  </a:t>
            </a:r>
            <a:br>
              <a:rPr lang="en-US" sz="3600" cap="none" dirty="0" smtClean="0"/>
            </a:br>
            <a:endParaRPr lang="en-US" sz="4000" cap="none" dirty="0"/>
          </a:p>
        </p:txBody>
      </p:sp>
      <p:pic>
        <p:nvPicPr>
          <p:cNvPr id="1026" name="Picture 2" descr="C:\Documents and Settings\Mark\Local Settings\Temporary Internet Files\Content.IE5\04FBTT1C\MC900431548[1].png"/>
          <p:cNvPicPr>
            <a:picLocks noChangeAspect="1" noChangeArrowheads="1"/>
          </p:cNvPicPr>
          <p:nvPr/>
        </p:nvPicPr>
        <p:blipFill>
          <a:blip r:embed="rId2" cstate="print"/>
          <a:srcRect/>
          <a:stretch>
            <a:fillRect/>
          </a:stretch>
        </p:blipFill>
        <p:spPr bwMode="auto">
          <a:xfrm>
            <a:off x="228600" y="2286000"/>
            <a:ext cx="2285714" cy="228571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6019800"/>
          </a:xfrm>
        </p:spPr>
        <p:txBody>
          <a:bodyPr/>
          <a:lstStyle/>
          <a:p>
            <a:pPr algn="l"/>
            <a:r>
              <a:rPr lang="en-US" dirty="0" smtClean="0"/>
              <a:t>Chaos &amp; confusion !!</a:t>
            </a:r>
            <a:br>
              <a:rPr lang="en-US" dirty="0" smtClean="0"/>
            </a:br>
            <a:r>
              <a:rPr lang="en-US" dirty="0" smtClean="0"/>
              <a:t/>
            </a:r>
            <a:br>
              <a:rPr lang="en-US" dirty="0" smtClean="0"/>
            </a:br>
            <a:r>
              <a:rPr lang="en-US" dirty="0" smtClean="0"/>
              <a:t/>
            </a:r>
            <a:br>
              <a:rPr lang="en-US" dirty="0" smtClean="0"/>
            </a:br>
            <a:r>
              <a:rPr lang="en-US" i="1" cap="none" dirty="0" smtClean="0"/>
              <a:t>Two forms of Management </a:t>
            </a:r>
            <a:r>
              <a:rPr lang="en-US" i="1" dirty="0" smtClean="0"/>
              <a:t>…</a:t>
            </a:r>
            <a:r>
              <a:rPr lang="en-US" dirty="0" smtClean="0"/>
              <a:t/>
            </a:r>
            <a:br>
              <a:rPr lang="en-US" dirty="0" smtClean="0"/>
            </a:br>
            <a:endParaRPr lang="en-US" dirty="0"/>
          </a:p>
        </p:txBody>
      </p:sp>
      <p:sp>
        <p:nvSpPr>
          <p:cNvPr id="4" name="Cloud Callout 3"/>
          <p:cNvSpPr/>
          <p:nvPr/>
        </p:nvSpPr>
        <p:spPr>
          <a:xfrm>
            <a:off x="381000" y="685800"/>
            <a:ext cx="2133600" cy="518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Yes …N0!</a:t>
            </a:r>
          </a:p>
          <a:p>
            <a:r>
              <a:rPr lang="en-US" sz="2400" dirty="0" smtClean="0"/>
              <a:t>YES! …</a:t>
            </a:r>
          </a:p>
          <a:p>
            <a:r>
              <a:rPr lang="en-US" sz="2400" dirty="0" smtClean="0"/>
              <a:t>NO!</a:t>
            </a:r>
          </a:p>
          <a:p>
            <a:endParaRPr lang="en-US" sz="2400" dirty="0"/>
          </a:p>
          <a:p>
            <a:r>
              <a:rPr lang="en-US" sz="2400" dirty="0" smtClean="0"/>
              <a:t>Maybe…?</a:t>
            </a:r>
            <a:endParaRPr lang="en-US" sz="24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04800"/>
            <a:ext cx="5105400" cy="6019800"/>
          </a:xfrm>
        </p:spPr>
        <p:txBody>
          <a:bodyPr/>
          <a:lstStyle/>
          <a:p>
            <a:pPr algn="l"/>
            <a:r>
              <a:rPr lang="en-US" sz="3200" cap="none" dirty="0" smtClean="0"/>
              <a:t>Is there a simple documentation process to ensure daily custodial  accountability?</a:t>
            </a:r>
            <a:br>
              <a:rPr lang="en-US" sz="3200" cap="none" dirty="0" smtClean="0"/>
            </a:br>
            <a:r>
              <a:rPr lang="en-US" sz="3200" cap="none" dirty="0" smtClean="0"/>
              <a:t/>
            </a:r>
            <a:br>
              <a:rPr lang="en-US" sz="3200" cap="none" dirty="0" smtClean="0"/>
            </a:br>
            <a:r>
              <a:rPr lang="en-US" sz="3200" cap="none" dirty="0" smtClean="0"/>
              <a:t>Are the students, teachers and staff receiving the highest level of cleanliness at the lowest level of cost?  </a:t>
            </a:r>
            <a:r>
              <a:rPr lang="en-US" sz="3200" dirty="0" smtClean="0"/>
              <a:t/>
            </a:r>
            <a:br>
              <a:rPr lang="en-US" sz="3200" dirty="0" smtClean="0"/>
            </a:br>
            <a:endParaRPr lang="en-US" sz="3200" dirty="0"/>
          </a:p>
        </p:txBody>
      </p:sp>
      <p:graphicFrame>
        <p:nvGraphicFramePr>
          <p:cNvPr id="5" name="Diagram 4"/>
          <p:cNvGraphicFramePr/>
          <p:nvPr/>
        </p:nvGraphicFramePr>
        <p:xfrm>
          <a:off x="0" y="2438400"/>
          <a:ext cx="2819400" cy="256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l"/>
            <a:r>
              <a:rPr lang="en-US" dirty="0" smtClean="0"/>
              <a:t>Complaint driven</a:t>
            </a:r>
            <a:br>
              <a:rPr lang="en-US" dirty="0" smtClean="0"/>
            </a:br>
            <a:endParaRPr lang="en-US" dirty="0"/>
          </a:p>
        </p:txBody>
      </p:sp>
      <p:sp>
        <p:nvSpPr>
          <p:cNvPr id="4" name="Lightning Bolt 3"/>
          <p:cNvSpPr/>
          <p:nvPr/>
        </p:nvSpPr>
        <p:spPr>
          <a:xfrm>
            <a:off x="381000" y="838200"/>
            <a:ext cx="2209800" cy="4495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ant-see-face.jpg"/>
          <p:cNvPicPr>
            <a:picLocks noChangeAspect="1"/>
          </p:cNvPicPr>
          <p:nvPr/>
        </p:nvPicPr>
        <p:blipFill>
          <a:blip r:embed="rId2" cstate="print"/>
          <a:stretch>
            <a:fillRect/>
          </a:stretch>
        </p:blipFill>
        <p:spPr>
          <a:xfrm>
            <a:off x="2971800" y="1447800"/>
            <a:ext cx="5878132" cy="4753276"/>
          </a:xfrm>
          <a:prstGeom prst="rect">
            <a:avLst/>
          </a:prstGeo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2133600"/>
          </a:xfrm>
        </p:spPr>
        <p:txBody>
          <a:bodyPr/>
          <a:lstStyle/>
          <a:p>
            <a:pPr algn="l"/>
            <a:r>
              <a:rPr lang="en-US" sz="4800" dirty="0" smtClean="0"/>
              <a:t>Quality driven</a:t>
            </a:r>
            <a:br>
              <a:rPr lang="en-US" sz="4800" dirty="0" smtClean="0"/>
            </a:br>
            <a:endParaRPr lang="en-US" sz="4800" dirty="0"/>
          </a:p>
        </p:txBody>
      </p:sp>
      <p:sp>
        <p:nvSpPr>
          <p:cNvPr id="4" name="Smiley Face 3"/>
          <p:cNvSpPr/>
          <p:nvPr/>
        </p:nvSpPr>
        <p:spPr>
          <a:xfrm>
            <a:off x="3962400" y="3657600"/>
            <a:ext cx="3505200" cy="1981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n 4"/>
          <p:cNvSpPr/>
          <p:nvPr/>
        </p:nvSpPr>
        <p:spPr>
          <a:xfrm>
            <a:off x="0" y="304800"/>
            <a:ext cx="2514600" cy="3962400"/>
          </a:xfrm>
          <a:prstGeom prst="sun">
            <a:avLst>
              <a:gd name="adj" fmla="val 26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20718161">
            <a:off x="37146" y="4451956"/>
            <a:ext cx="2741135" cy="646331"/>
          </a:xfrm>
          <a:prstGeom prst="rect">
            <a:avLst/>
          </a:prstGeom>
          <a:noFill/>
        </p:spPr>
        <p:txBody>
          <a:bodyPr wrap="none" rtlCol="0">
            <a:spAutoFit/>
          </a:bodyPr>
          <a:lstStyle/>
          <a:p>
            <a:r>
              <a:rPr lang="en-US" sz="3600" dirty="0" smtClean="0">
                <a:solidFill>
                  <a:schemeClr val="accent4"/>
                </a:solidFill>
                <a:effectLst>
                  <a:outerShdw blurRad="38100" dist="38100" dir="2700000" algn="tl">
                    <a:srgbClr val="000000">
                      <a:alpha val="43137"/>
                    </a:srgbClr>
                  </a:outerShdw>
                </a:effectLst>
              </a:rPr>
              <a:t>GREAT JOB !</a:t>
            </a:r>
            <a:endParaRPr lang="en-US" sz="3600" dirty="0">
              <a:solidFill>
                <a:schemeClr val="accent4"/>
              </a:solidFill>
              <a:effectLst>
                <a:outerShdw blurRad="38100" dist="38100" dir="2700000" algn="tl">
                  <a:srgbClr val="000000">
                    <a:alpha val="43137"/>
                  </a:srgbClr>
                </a:outerShdw>
              </a:effectLst>
            </a:endParaRPr>
          </a:p>
        </p:txBody>
      </p:sp>
      <p:pic>
        <p:nvPicPr>
          <p:cNvPr id="7" name="Picture 6" descr="our school sparkles.jpg"/>
          <p:cNvPicPr>
            <a:picLocks noChangeAspect="1"/>
          </p:cNvPicPr>
          <p:nvPr/>
        </p:nvPicPr>
        <p:blipFill>
          <a:blip r:embed="rId2" cstate="print"/>
          <a:stretch>
            <a:fillRect/>
          </a:stretch>
        </p:blipFill>
        <p:spPr>
          <a:xfrm>
            <a:off x="3276600" y="1905000"/>
            <a:ext cx="5029200" cy="4361688"/>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ctrTitle"/>
          </p:nvPr>
        </p:nvSpPr>
        <p:spPr>
          <a:xfrm>
            <a:off x="3352800" y="1524000"/>
            <a:ext cx="5105400" cy="2971800"/>
          </a:xfrm>
        </p:spPr>
        <p:txBody>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cap="none" dirty="0" smtClean="0"/>
              <a:t>If you clean for health …</a:t>
            </a:r>
            <a:br>
              <a:rPr lang="en-US" cap="none" dirty="0" smtClean="0"/>
            </a:br>
            <a:r>
              <a:rPr lang="en-US" cap="none" dirty="0" smtClean="0"/>
              <a:t/>
            </a:r>
            <a:br>
              <a:rPr lang="en-US" cap="none" dirty="0" smtClean="0"/>
            </a:br>
            <a:r>
              <a:rPr lang="en-US" cap="none" dirty="0" smtClean="0"/>
              <a:t>appearance will follow.</a:t>
            </a:r>
            <a:endParaRPr lang="en-US" cap="none" dirty="0"/>
          </a:p>
        </p:txBody>
      </p:sp>
      <p:pic>
        <p:nvPicPr>
          <p:cNvPr id="7170" name="Picture 2"/>
          <p:cNvPicPr>
            <a:picLocks noChangeAspect="1" noChangeArrowheads="1"/>
          </p:cNvPicPr>
          <p:nvPr/>
        </p:nvPicPr>
        <p:blipFill>
          <a:blip r:embed="rId2" cstate="print"/>
          <a:srcRect/>
          <a:stretch>
            <a:fillRect/>
          </a:stretch>
        </p:blipFill>
        <p:spPr bwMode="auto">
          <a:xfrm>
            <a:off x="0" y="990600"/>
            <a:ext cx="3048000" cy="4271650"/>
          </a:xfrm>
          <a:prstGeom prst="rect">
            <a:avLst/>
          </a:prstGeom>
          <a:noFill/>
          <a:ln w="9525">
            <a:noFill/>
            <a:miter lim="800000"/>
            <a:headEnd/>
            <a:tailEnd/>
          </a:ln>
          <a:effectLst/>
        </p:spPr>
      </p:pic>
      <p:sp>
        <p:nvSpPr>
          <p:cNvPr id="12" name="TextBox 11"/>
          <p:cNvSpPr txBox="1"/>
          <p:nvPr/>
        </p:nvSpPr>
        <p:spPr>
          <a:xfrm rot="20578130">
            <a:off x="4860298" y="4628361"/>
            <a:ext cx="3649683" cy="954107"/>
          </a:xfrm>
          <a:prstGeom prst="rect">
            <a:avLst/>
          </a:prstGeom>
          <a:noFill/>
        </p:spPr>
        <p:txBody>
          <a:bodyPr wrap="square" rtlCol="0">
            <a:spAutoFit/>
          </a:bodyPr>
          <a:lstStyle/>
          <a:p>
            <a:r>
              <a:rPr lang="en-US" sz="2000" u="sng" dirty="0" smtClean="0">
                <a:solidFill>
                  <a:schemeClr val="accent4"/>
                </a:solidFill>
                <a:effectLst>
                  <a:outerShdw blurRad="38100" dist="38100" dir="2700000" algn="tl">
                    <a:srgbClr val="000000">
                      <a:alpha val="43137"/>
                    </a:srgbClr>
                  </a:outerShdw>
                </a:effectLst>
              </a:rPr>
              <a:t> </a:t>
            </a:r>
            <a:r>
              <a:rPr lang="en-US" sz="2800" b="1" u="sng" dirty="0" smtClean="0">
                <a:solidFill>
                  <a:schemeClr val="accent4"/>
                </a:solidFill>
                <a:effectLst>
                  <a:outerShdw blurRad="38100" dist="38100" dir="2700000" algn="tl">
                    <a:srgbClr val="000000">
                      <a:alpha val="43137"/>
                    </a:srgbClr>
                  </a:outerShdw>
                </a:effectLst>
              </a:rPr>
              <a:t>YOU deserve a RAISE!</a:t>
            </a:r>
            <a:endParaRPr lang="en-US" sz="2800" b="1" u="sng" dirty="0">
              <a:solidFill>
                <a:schemeClr val="accent4"/>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4267200"/>
          </a:xfrm>
        </p:spPr>
        <p:txBody>
          <a:bodyPr/>
          <a:lstStyle/>
          <a:p>
            <a:pPr algn="ctr"/>
            <a:r>
              <a:rPr lang="en-US" sz="6600" dirty="0" smtClean="0"/>
              <a:t/>
            </a:r>
            <a:br>
              <a:rPr lang="en-US" sz="6600" dirty="0" smtClean="0"/>
            </a:br>
            <a:r>
              <a:rPr lang="en-US" sz="6600" cap="none" dirty="0" smtClean="0"/>
              <a:t>The</a:t>
            </a:r>
            <a:r>
              <a:rPr lang="en-US" sz="6600" dirty="0" smtClean="0"/>
              <a:t> PCHS </a:t>
            </a:r>
            <a:r>
              <a:rPr lang="en-US" sz="6600" cap="none" dirty="0" smtClean="0"/>
              <a:t>Value</a:t>
            </a:r>
            <a:endParaRPr lang="en-US" sz="6600" dirty="0"/>
          </a:p>
        </p:txBody>
      </p:sp>
      <p:pic>
        <p:nvPicPr>
          <p:cNvPr id="8194" name="Picture 2"/>
          <p:cNvPicPr>
            <a:picLocks noChangeAspect="1" noChangeArrowheads="1"/>
          </p:cNvPicPr>
          <p:nvPr/>
        </p:nvPicPr>
        <p:blipFill>
          <a:blip r:embed="rId2" cstate="print"/>
          <a:srcRect/>
          <a:stretch>
            <a:fillRect/>
          </a:stretch>
        </p:blipFill>
        <p:spPr bwMode="auto">
          <a:xfrm>
            <a:off x="533400" y="1828800"/>
            <a:ext cx="1905000" cy="282863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143000"/>
            <a:ext cx="5105400" cy="4343400"/>
          </a:xfrm>
        </p:spPr>
        <p:txBody>
          <a:bodyPr/>
          <a:lstStyle/>
          <a:p>
            <a:pPr algn="l"/>
            <a:r>
              <a:rPr lang="en-US" sz="4400" cap="none" dirty="0" smtClean="0"/>
              <a:t>The alternative to privatization, outsourcing and broken budgets is doing more with less.</a:t>
            </a:r>
            <a:endParaRPr lang="en-US" sz="4400" cap="none" dirty="0"/>
          </a:p>
        </p:txBody>
      </p:sp>
      <p:pic>
        <p:nvPicPr>
          <p:cNvPr id="9218" name="Picture 2"/>
          <p:cNvPicPr>
            <a:picLocks noChangeAspect="1" noChangeArrowheads="1"/>
          </p:cNvPicPr>
          <p:nvPr/>
        </p:nvPicPr>
        <p:blipFill>
          <a:blip r:embed="rId2" cstate="print"/>
          <a:srcRect/>
          <a:stretch>
            <a:fillRect/>
          </a:stretch>
        </p:blipFill>
        <p:spPr bwMode="auto">
          <a:xfrm>
            <a:off x="-5324" y="1905000"/>
            <a:ext cx="3144498" cy="32004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5105400"/>
          </a:xfrm>
        </p:spPr>
        <p:txBody>
          <a:bodyPr/>
          <a:lstStyle/>
          <a:p>
            <a:pPr algn="l"/>
            <a:r>
              <a:rPr lang="en-US" sz="4400" cap="none" dirty="0" smtClean="0"/>
              <a:t>The average square footage a custodian can clean set by the ISSA and other staffing studies is 22,000 Sq. Ft.</a:t>
            </a:r>
            <a:endParaRPr lang="en-US" sz="4400" cap="none" dirty="0"/>
          </a:p>
        </p:txBody>
      </p:sp>
      <p:pic>
        <p:nvPicPr>
          <p:cNvPr id="10242" name="Picture 2"/>
          <p:cNvPicPr>
            <a:picLocks noChangeAspect="1" noChangeArrowheads="1"/>
          </p:cNvPicPr>
          <p:nvPr/>
        </p:nvPicPr>
        <p:blipFill>
          <a:blip r:embed="rId3" cstate="print"/>
          <a:srcRect/>
          <a:stretch>
            <a:fillRect/>
          </a:stretch>
        </p:blipFill>
        <p:spPr bwMode="auto">
          <a:xfrm>
            <a:off x="304800" y="1828800"/>
            <a:ext cx="2438400" cy="20574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676400"/>
            <a:ext cx="5105400" cy="5562600"/>
          </a:xfrm>
        </p:spPr>
        <p:txBody>
          <a:bodyPr/>
          <a:lstStyle/>
          <a:p>
            <a:pPr algn="l"/>
            <a:r>
              <a:rPr lang="en-US" sz="3600" dirty="0" smtClean="0"/>
              <a:t/>
            </a:r>
            <a:br>
              <a:rPr lang="en-US" sz="3600" dirty="0" smtClean="0"/>
            </a:br>
            <a:r>
              <a:rPr lang="en-US" sz="3600" cap="none" dirty="0" smtClean="0"/>
              <a:t>PCHS brings that number to an average of 27,000 sq. ft. to 30,000 sq. ft. </a:t>
            </a:r>
            <a:br>
              <a:rPr lang="en-US" sz="3600" cap="none" dirty="0" smtClean="0"/>
            </a:br>
            <a:r>
              <a:rPr lang="en-US" sz="3600" cap="none" dirty="0" smtClean="0"/>
              <a:t/>
            </a:r>
            <a:br>
              <a:rPr lang="en-US" sz="3600" cap="none" dirty="0" smtClean="0"/>
            </a:br>
            <a:r>
              <a:rPr lang="en-US" sz="3600" cap="none" dirty="0" smtClean="0"/>
              <a:t>In some schools with minimal budget it was 45,000 sq. ft. without sacrificing cleaning for health.</a:t>
            </a:r>
            <a:br>
              <a:rPr lang="en-US" sz="3600" cap="none" dirty="0" smtClean="0"/>
            </a:br>
            <a:r>
              <a:rPr lang="en-US" sz="3600" cap="none" dirty="0" smtClean="0"/>
              <a:t>  </a:t>
            </a:r>
            <a:br>
              <a:rPr lang="en-US" sz="3600" cap="none" dirty="0" smtClean="0"/>
            </a:br>
            <a:endParaRPr lang="en-US" sz="3600" dirty="0"/>
          </a:p>
        </p:txBody>
      </p:sp>
      <p:sp>
        <p:nvSpPr>
          <p:cNvPr id="5" name="Cloud Callout 4"/>
          <p:cNvSpPr/>
          <p:nvPr/>
        </p:nvSpPr>
        <p:spPr>
          <a:xfrm>
            <a:off x="-304800" y="762000"/>
            <a:ext cx="3429000" cy="4648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Higher </a:t>
            </a:r>
          </a:p>
          <a:p>
            <a:pPr algn="ctr"/>
            <a:r>
              <a:rPr lang="en-US" sz="2800" dirty="0" smtClean="0"/>
              <a:t>Productivity</a:t>
            </a:r>
            <a:endParaRPr lang="en-US" sz="2800"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cap="none" dirty="0" smtClean="0"/>
              <a:t>Rex Morrison</a:t>
            </a:r>
            <a:br>
              <a:rPr lang="en-US" sz="4000" cap="none" dirty="0" smtClean="0"/>
            </a:br>
            <a:r>
              <a:rPr lang="en-US" sz="4000" cap="none" dirty="0" smtClean="0"/>
              <a:t>Founder    </a:t>
            </a:r>
            <a:br>
              <a:rPr lang="en-US" sz="4000" cap="none" dirty="0" smtClean="0"/>
            </a:br>
            <a:endParaRPr lang="en-US" sz="4000" cap="none" dirty="0"/>
          </a:p>
        </p:txBody>
      </p:sp>
      <p:sp>
        <p:nvSpPr>
          <p:cNvPr id="3" name="Text Placeholder 2"/>
          <p:cNvSpPr>
            <a:spLocks noGrp="1"/>
          </p:cNvSpPr>
          <p:nvPr>
            <p:ph type="body" sz="half" idx="2"/>
          </p:nvPr>
        </p:nvSpPr>
        <p:spPr>
          <a:xfrm>
            <a:off x="5105400" y="2667000"/>
            <a:ext cx="4038600" cy="5029200"/>
          </a:xfrm>
        </p:spPr>
        <p:txBody>
          <a:bodyPr>
            <a:normAutofit/>
          </a:bodyPr>
          <a:lstStyle/>
          <a:p>
            <a:pPr>
              <a:spcAft>
                <a:spcPts val="1000"/>
              </a:spcAft>
            </a:pPr>
            <a:r>
              <a:rPr lang="en-US" sz="3300" dirty="0" smtClean="0">
                <a:latin typeface="Calibri"/>
                <a:ea typeface="Calibri"/>
                <a:cs typeface="Times New Roman"/>
              </a:rPr>
              <a:t>Process Cleaning For Healthy Schools Consortium President</a:t>
            </a:r>
          </a:p>
          <a:p>
            <a:pPr>
              <a:spcAft>
                <a:spcPts val="1000"/>
              </a:spcAft>
            </a:pPr>
            <a:r>
              <a:rPr lang="en-US" sz="3300" dirty="0" smtClean="0">
                <a:latin typeface="Calibri"/>
                <a:ea typeface="Calibri"/>
                <a:cs typeface="Times New Roman"/>
              </a:rPr>
              <a:t>Washoe County Schools Custodial</a:t>
            </a:r>
          </a:p>
          <a:p>
            <a:pPr>
              <a:spcAft>
                <a:spcPts val="1000"/>
              </a:spcAft>
            </a:pPr>
            <a:r>
              <a:rPr lang="en-US" sz="3300" dirty="0" smtClean="0">
                <a:latin typeface="Calibri"/>
                <a:ea typeface="Calibri"/>
                <a:cs typeface="Times New Roman"/>
              </a:rPr>
              <a:t>Field Supervisor - Retired</a:t>
            </a:r>
          </a:p>
          <a:p>
            <a:pPr>
              <a:lnSpc>
                <a:spcPct val="200000"/>
              </a:lnSpc>
              <a:spcAft>
                <a:spcPts val="1000"/>
              </a:spcAft>
            </a:pPr>
            <a:endParaRPr lang="en-US" sz="3300" dirty="0" smtClean="0">
              <a:latin typeface="Calibri"/>
              <a:ea typeface="Calibri"/>
              <a:cs typeface="Times New Roman"/>
            </a:endParaRPr>
          </a:p>
          <a:p>
            <a:endParaRPr lang="en-US" dirty="0"/>
          </a:p>
        </p:txBody>
      </p:sp>
      <p:pic>
        <p:nvPicPr>
          <p:cNvPr id="7" name="Picture Placeholder 6" descr="Rex 2.jpg"/>
          <p:cNvPicPr>
            <a:picLocks noGrp="1" noChangeAspect="1"/>
          </p:cNvPicPr>
          <p:nvPr>
            <p:ph type="pic" idx="1"/>
          </p:nvPr>
        </p:nvPicPr>
        <p:blipFill>
          <a:blip r:embed="rId2" cstate="print"/>
          <a:srcRect/>
          <a:stretch>
            <a:fillRect/>
          </a:stretch>
        </p:blipFill>
        <p:spPr>
          <a:xfrm>
            <a:off x="533400" y="1447800"/>
            <a:ext cx="4206240" cy="4942442"/>
          </a:xfr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3400"/>
            <a:ext cx="5500468" cy="4572000"/>
          </a:xfrm>
        </p:spPr>
        <p:txBody>
          <a:bodyPr/>
          <a:lstStyle/>
          <a:p>
            <a:pPr algn="l"/>
            <a:r>
              <a:rPr lang="en-US" sz="4800" cap="none" dirty="0" smtClean="0"/>
              <a:t>The Nuts and Bolts of Process Cleaning for Healthy Schools?  </a:t>
            </a:r>
            <a:r>
              <a:rPr lang="en-US" dirty="0" smtClean="0"/>
              <a:t/>
            </a:r>
            <a:br>
              <a:rPr lang="en-US" dirty="0" smtClean="0"/>
            </a:b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04800" y="1295400"/>
            <a:ext cx="2209800" cy="22098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0"/>
            <a:ext cx="5105400" cy="6324600"/>
          </a:xfrm>
        </p:spPr>
        <p:txBody>
          <a:bodyPr/>
          <a:lstStyle/>
          <a:p>
            <a:pPr algn="l"/>
            <a:r>
              <a:rPr lang="en-US" sz="3600" cap="none" dirty="0" smtClean="0"/>
              <a:t>Process cleaning is the study of time and motion applied to cleaning a classroom or restroom. These same principles can be applied to convalescent homes, cruise ships, airplanes and the hotel industry. </a:t>
            </a:r>
            <a:endParaRPr lang="en-US" sz="3600" cap="none" dirty="0"/>
          </a:p>
        </p:txBody>
      </p:sp>
      <p:pic>
        <p:nvPicPr>
          <p:cNvPr id="12290" name="Picture 2"/>
          <p:cNvPicPr>
            <a:picLocks noChangeAspect="1" noChangeArrowheads="1"/>
          </p:cNvPicPr>
          <p:nvPr/>
        </p:nvPicPr>
        <p:blipFill>
          <a:blip r:embed="rId2" cstate="print"/>
          <a:srcRect/>
          <a:stretch>
            <a:fillRect/>
          </a:stretch>
        </p:blipFill>
        <p:spPr bwMode="auto">
          <a:xfrm>
            <a:off x="304800" y="2209800"/>
            <a:ext cx="2374633" cy="23622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5486400"/>
          </a:xfrm>
        </p:spPr>
        <p:txBody>
          <a:bodyPr/>
          <a:lstStyle/>
          <a:p>
            <a:pPr algn="l"/>
            <a:r>
              <a:rPr lang="en-US" sz="4400" cap="none" dirty="0" smtClean="0"/>
              <a:t>Tasks are stacked  like a row of dominos and every cleaning function builds into the next or future cleaning responsibility. </a:t>
            </a:r>
            <a:endParaRPr lang="en-US" sz="4400" cap="none" dirty="0"/>
          </a:p>
        </p:txBody>
      </p:sp>
      <p:pic>
        <p:nvPicPr>
          <p:cNvPr id="4" name="Picture 3" descr="dominos.jpg"/>
          <p:cNvPicPr>
            <a:picLocks noChangeAspect="1"/>
          </p:cNvPicPr>
          <p:nvPr/>
        </p:nvPicPr>
        <p:blipFill>
          <a:blip r:embed="rId2" cstate="print"/>
          <a:stretch>
            <a:fillRect/>
          </a:stretch>
        </p:blipFill>
        <p:spPr>
          <a:xfrm>
            <a:off x="228600" y="381000"/>
            <a:ext cx="2209800" cy="6019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04800"/>
            <a:ext cx="5105400" cy="6324600"/>
          </a:xfrm>
        </p:spPr>
        <p:txBody>
          <a:bodyPr/>
          <a:lstStyle/>
          <a:p>
            <a:pPr algn="l"/>
            <a:r>
              <a:rPr lang="en-US" sz="3200" cap="none" dirty="0" smtClean="0"/>
              <a:t>By following the principles of time, motion and applying them to a K-12 environment  with a few minor twists and turns I was able to set up a cleaning program that really works. It starts by training the trainer on how to perform PCHS. </a:t>
            </a:r>
            <a:endParaRPr lang="en-US" sz="3200" cap="none" dirty="0"/>
          </a:p>
        </p:txBody>
      </p:sp>
      <p:pic>
        <p:nvPicPr>
          <p:cNvPr id="2051" name="Picture 3" descr="C:\Documents and Settings\Mark\Local Settings\Temporary Internet Files\Content.IE5\ORTRY7CD\MC900432526[1].png"/>
          <p:cNvPicPr>
            <a:picLocks noChangeAspect="1" noChangeArrowheads="1"/>
          </p:cNvPicPr>
          <p:nvPr/>
        </p:nvPicPr>
        <p:blipFill>
          <a:blip r:embed="rId2" cstate="print"/>
          <a:srcRect/>
          <a:stretch>
            <a:fillRect/>
          </a:stretch>
        </p:blipFill>
        <p:spPr bwMode="auto">
          <a:xfrm>
            <a:off x="228600" y="2286000"/>
            <a:ext cx="2286001" cy="2286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5562600"/>
          </a:xfrm>
        </p:spPr>
        <p:txBody>
          <a:bodyPr/>
          <a:lstStyle/>
          <a:p>
            <a:pPr algn="l"/>
            <a:r>
              <a:rPr lang="en-US" sz="4400" cap="none" dirty="0" smtClean="0"/>
              <a:t>To break it down into its simplest form: Process cleaning is divided into just a few cleaning tasks or functions… </a:t>
            </a:r>
            <a:r>
              <a:rPr lang="en-US" sz="4000" dirty="0" smtClean="0"/>
              <a:t/>
            </a:r>
            <a:br>
              <a:rPr lang="en-US" sz="4000" dirty="0" smtClean="0"/>
            </a:br>
            <a:endParaRPr lang="en-US" sz="4000" dirty="0"/>
          </a:p>
        </p:txBody>
      </p:sp>
      <p:sp>
        <p:nvSpPr>
          <p:cNvPr id="4" name="Rectangle 3"/>
          <p:cNvSpPr/>
          <p:nvPr/>
        </p:nvSpPr>
        <p:spPr>
          <a:xfrm>
            <a:off x="533400" y="685800"/>
            <a:ext cx="1905000" cy="6740307"/>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Just</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 FEW</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Tasks?</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Wow!</a:t>
            </a:r>
          </a:p>
          <a:p>
            <a:pPr algn="ctr"/>
            <a:endPar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0"/>
            <a:ext cx="6172200" cy="2868168"/>
          </a:xfrm>
        </p:spPr>
        <p:txBody>
          <a:bodyPr/>
          <a:lstStyle/>
          <a:p>
            <a:pPr algn="ctr"/>
            <a:r>
              <a:rPr lang="en-US" sz="4000" dirty="0" smtClean="0"/>
              <a:t>Primary</a:t>
            </a:r>
            <a:br>
              <a:rPr lang="en-US" sz="4000" dirty="0" smtClean="0"/>
            </a:br>
            <a:r>
              <a:rPr lang="en-US" sz="4000" cap="none" dirty="0" smtClean="0"/>
              <a:t>Cleaning Classrooms</a:t>
            </a:r>
            <a:r>
              <a:rPr lang="en-US" sz="4000" dirty="0" smtClean="0"/>
              <a:t/>
            </a:r>
            <a:br>
              <a:rPr lang="en-US" sz="4000" dirty="0" smtClean="0"/>
            </a:br>
            <a:endParaRPr lang="en-US" sz="4000" dirty="0"/>
          </a:p>
        </p:txBody>
      </p:sp>
      <p:pic>
        <p:nvPicPr>
          <p:cNvPr id="14338" name="Picture 2"/>
          <p:cNvPicPr>
            <a:picLocks noChangeAspect="1" noChangeArrowheads="1"/>
          </p:cNvPicPr>
          <p:nvPr/>
        </p:nvPicPr>
        <p:blipFill>
          <a:blip r:embed="rId3" cstate="print"/>
          <a:srcRect/>
          <a:stretch>
            <a:fillRect/>
          </a:stretch>
        </p:blipFill>
        <p:spPr bwMode="auto">
          <a:xfrm>
            <a:off x="0" y="2438400"/>
            <a:ext cx="2514600" cy="2554514"/>
          </a:xfrm>
          <a:prstGeom prst="rect">
            <a:avLst/>
          </a:prstGeom>
          <a:noFill/>
          <a:ln w="9525">
            <a:noFill/>
            <a:miter lim="800000"/>
            <a:headEnd/>
            <a:tailEnd/>
          </a:ln>
          <a:effectLst/>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65762" y="2913321"/>
            <a:ext cx="2501027" cy="3334172"/>
          </a:xfrm>
          <a:prstGeom prst="rect">
            <a:avLst/>
          </a:prstGeom>
          <a:effectLst>
            <a:glow rad="228600">
              <a:schemeClr val="bg1">
                <a:alpha val="40000"/>
              </a:schemeClr>
            </a:glow>
          </a:effec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048000"/>
            <a:ext cx="6019800" cy="6934200"/>
          </a:xfrm>
        </p:spPr>
        <p:txBody>
          <a:bodyPr/>
          <a:lstStyle/>
          <a:p>
            <a:pPr algn="ctr"/>
            <a:r>
              <a:rPr lang="en-US" sz="3200" cap="none" dirty="0" smtClean="0"/>
              <a:t>Lock door, clean door glass, disinfect door handles, light switch</a:t>
            </a:r>
            <a:r>
              <a:rPr lang="en-US" sz="3200" cap="none" dirty="0"/>
              <a:t> </a:t>
            </a:r>
            <a:r>
              <a:rPr lang="en-US" sz="3200" cap="none" dirty="0" smtClean="0"/>
              <a:t>and phone. Disinfect </a:t>
            </a:r>
            <a:br>
              <a:rPr lang="en-US" sz="3200" cap="none" dirty="0" smtClean="0"/>
            </a:br>
            <a:r>
              <a:rPr lang="en-US" sz="3200" cap="none" dirty="0" smtClean="0"/>
              <a:t>all desktops, check all soap, paper (write it down) clean sink and countertop. </a:t>
            </a:r>
            <a:r>
              <a:rPr lang="en-US" sz="3200" dirty="0" smtClean="0"/>
              <a:t/>
            </a:r>
            <a:br>
              <a:rPr lang="en-US" sz="3200" dirty="0" smtClean="0"/>
            </a:br>
            <a:endParaRPr lang="en-US" sz="3200" dirty="0"/>
          </a:p>
        </p:txBody>
      </p:sp>
      <p:pic>
        <p:nvPicPr>
          <p:cNvPr id="14338" name="Picture 2"/>
          <p:cNvPicPr>
            <a:picLocks noChangeAspect="1" noChangeArrowheads="1"/>
          </p:cNvPicPr>
          <p:nvPr/>
        </p:nvPicPr>
        <p:blipFill>
          <a:blip r:embed="rId2" cstate="print"/>
          <a:srcRect/>
          <a:stretch>
            <a:fillRect/>
          </a:stretch>
        </p:blipFill>
        <p:spPr bwMode="auto">
          <a:xfrm>
            <a:off x="0" y="2438400"/>
            <a:ext cx="2514600" cy="2554514"/>
          </a:xfrm>
          <a:prstGeom prst="rect">
            <a:avLst/>
          </a:prstGeom>
          <a:noFill/>
          <a:ln w="9525">
            <a:noFill/>
            <a:miter lim="800000"/>
            <a:headEnd/>
            <a:tailEnd/>
          </a:ln>
          <a:effectLst/>
        </p:spPr>
      </p:pic>
      <p:sp>
        <p:nvSpPr>
          <p:cNvPr id="4" name="TextBox 3"/>
          <p:cNvSpPr txBox="1"/>
          <p:nvPr/>
        </p:nvSpPr>
        <p:spPr>
          <a:xfrm>
            <a:off x="381000" y="1066800"/>
            <a:ext cx="1942455" cy="646331"/>
          </a:xfrm>
          <a:prstGeom prst="rect">
            <a:avLst/>
          </a:prstGeom>
          <a:noFill/>
        </p:spPr>
        <p:txBody>
          <a:bodyPr wrap="none" rtlCol="0">
            <a:spAutoFit/>
          </a:bodyPr>
          <a:lstStyle/>
          <a:p>
            <a:r>
              <a:rPr lang="en-US" sz="3600" dirty="0" smtClean="0"/>
              <a:t>PRIMARY</a:t>
            </a:r>
            <a:endParaRPr lang="en-US" sz="3600"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28309" y="3712193"/>
            <a:ext cx="2057400" cy="2743200"/>
          </a:xfrm>
          <a:prstGeom prst="rect">
            <a:avLst/>
          </a:prstGeom>
          <a:effectLst>
            <a:glow rad="228600">
              <a:schemeClr val="bg1">
                <a:alpha val="40000"/>
              </a:schemeClr>
            </a:glow>
          </a:effec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04800"/>
            <a:ext cx="6324600" cy="6934200"/>
          </a:xfrm>
        </p:spPr>
        <p:txBody>
          <a:bodyPr/>
          <a:lstStyle/>
          <a:p>
            <a:pPr algn="l"/>
            <a:r>
              <a:rPr lang="en-US" sz="4000" cap="none" dirty="0" smtClean="0"/>
              <a:t/>
            </a:r>
            <a:br>
              <a:rPr lang="en-US" sz="4000" cap="none" dirty="0" smtClean="0"/>
            </a:br>
            <a:r>
              <a:rPr lang="en-US" sz="4000" cap="none" dirty="0" smtClean="0"/>
              <a:t>Empty trash &amp; pencil sharpener. (Pick up any large item a backpack vacuum wont suck up. Clean whiteboards &amp; blackboards. Dust the room if it falls within your designated deep cleaning area.</a:t>
            </a:r>
            <a:r>
              <a:rPr lang="en-US" sz="4000" dirty="0" smtClean="0"/>
              <a:t/>
            </a:r>
            <a:br>
              <a:rPr lang="en-US" sz="4000" dirty="0" smtClean="0"/>
            </a:br>
            <a:r>
              <a:rPr lang="en-US" sz="4000" dirty="0" smtClean="0"/>
              <a:t/>
            </a:r>
            <a:br>
              <a:rPr lang="en-US" sz="4000" dirty="0" smtClean="0"/>
            </a:br>
            <a:endParaRPr lang="en-US" sz="4000" dirty="0"/>
          </a:p>
        </p:txBody>
      </p:sp>
      <p:pic>
        <p:nvPicPr>
          <p:cNvPr id="14338" name="Picture 2"/>
          <p:cNvPicPr>
            <a:picLocks noChangeAspect="1" noChangeArrowheads="1"/>
          </p:cNvPicPr>
          <p:nvPr/>
        </p:nvPicPr>
        <p:blipFill>
          <a:blip r:embed="rId2" cstate="print"/>
          <a:srcRect/>
          <a:stretch>
            <a:fillRect/>
          </a:stretch>
        </p:blipFill>
        <p:spPr bwMode="auto">
          <a:xfrm>
            <a:off x="0" y="2438400"/>
            <a:ext cx="2514600" cy="2554514"/>
          </a:xfrm>
          <a:prstGeom prst="rect">
            <a:avLst/>
          </a:prstGeom>
          <a:noFill/>
          <a:ln w="9525">
            <a:noFill/>
            <a:miter lim="800000"/>
            <a:headEnd/>
            <a:tailEnd/>
          </a:ln>
          <a:effectLst/>
        </p:spPr>
      </p:pic>
      <p:sp>
        <p:nvSpPr>
          <p:cNvPr id="4" name="TextBox 3"/>
          <p:cNvSpPr txBox="1"/>
          <p:nvPr/>
        </p:nvSpPr>
        <p:spPr>
          <a:xfrm>
            <a:off x="381000" y="1066800"/>
            <a:ext cx="1942455" cy="646331"/>
          </a:xfrm>
          <a:prstGeom prst="rect">
            <a:avLst/>
          </a:prstGeom>
          <a:noFill/>
        </p:spPr>
        <p:txBody>
          <a:bodyPr wrap="none" rtlCol="0">
            <a:spAutoFit/>
          </a:bodyPr>
          <a:lstStyle/>
          <a:p>
            <a:r>
              <a:rPr lang="en-US" sz="3600" dirty="0" smtClean="0"/>
              <a:t>PRIMARY</a:t>
            </a:r>
            <a:endParaRPr lang="en-US" sz="3600" dirty="0"/>
          </a:p>
        </p:txBody>
      </p:sp>
      <p:sp>
        <p:nvSpPr>
          <p:cNvPr id="5" name="TextBox 4"/>
          <p:cNvSpPr txBox="1"/>
          <p:nvPr/>
        </p:nvSpPr>
        <p:spPr>
          <a:xfrm rot="19867959">
            <a:off x="7312" y="5591462"/>
            <a:ext cx="2675732" cy="400110"/>
          </a:xfrm>
          <a:prstGeom prst="rect">
            <a:avLst/>
          </a:prstGeom>
          <a:noFill/>
        </p:spPr>
        <p:txBody>
          <a:bodyPr wrap="none" rtlCol="0">
            <a:spAutoFit/>
          </a:bodyPr>
          <a:lstStyle/>
          <a:p>
            <a:r>
              <a:rPr lang="en-US" sz="2000" dirty="0" smtClean="0"/>
              <a:t>Done – whoop whoop!</a:t>
            </a:r>
            <a:endParaRPr lang="en-US" sz="2000"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04800"/>
            <a:ext cx="5867400" cy="3352800"/>
          </a:xfrm>
        </p:spPr>
        <p:txBody>
          <a:bodyPr/>
          <a:lstStyle/>
          <a:p>
            <a:pPr algn="l"/>
            <a:r>
              <a:rPr lang="en-US" sz="2800" cap="none" dirty="0" smtClean="0"/>
              <a:t>Vacuum all classrooms using a backpack vacuum following the loop vacuum method</a:t>
            </a:r>
            <a:r>
              <a:rPr lang="en-US" sz="2800" dirty="0" smtClean="0"/>
              <a:t>. 5 </a:t>
            </a:r>
            <a:r>
              <a:rPr lang="en-US" sz="2800" b="0" dirty="0" smtClean="0"/>
              <a:t>minutes</a:t>
            </a:r>
            <a:br>
              <a:rPr lang="en-US" sz="2800" b="0" dirty="0" smtClean="0"/>
            </a:br>
            <a:r>
              <a:rPr lang="en-US" sz="2800" b="0" dirty="0" smtClean="0"/>
              <a:t>PER ROOM.</a:t>
            </a:r>
            <a:br>
              <a:rPr lang="en-US" sz="2800" b="0" dirty="0" smtClean="0"/>
            </a:br>
            <a:r>
              <a:rPr lang="en-US" sz="4000" dirty="0" smtClean="0"/>
              <a:t/>
            </a:r>
            <a:br>
              <a:rPr lang="en-US" sz="4000" dirty="0" smtClean="0"/>
            </a:br>
            <a:r>
              <a:rPr lang="en-US" sz="4000" dirty="0" smtClean="0"/>
              <a:t/>
            </a:r>
            <a:br>
              <a:rPr lang="en-US" sz="4000" dirty="0" smtClean="0"/>
            </a:br>
            <a:endParaRPr lang="en-US" sz="4000" dirty="0"/>
          </a:p>
        </p:txBody>
      </p:sp>
      <p:sp>
        <p:nvSpPr>
          <p:cNvPr id="4" name="TextBox 3"/>
          <p:cNvSpPr txBox="1"/>
          <p:nvPr/>
        </p:nvSpPr>
        <p:spPr>
          <a:xfrm>
            <a:off x="0" y="1066800"/>
            <a:ext cx="3200400" cy="646331"/>
          </a:xfrm>
          <a:prstGeom prst="rect">
            <a:avLst/>
          </a:prstGeom>
          <a:noFill/>
        </p:spPr>
        <p:txBody>
          <a:bodyPr wrap="square" rtlCol="0">
            <a:spAutoFit/>
          </a:bodyPr>
          <a:lstStyle/>
          <a:p>
            <a:r>
              <a:rPr lang="en-US" sz="3600" dirty="0" smtClean="0"/>
              <a:t>SECONDARY</a:t>
            </a:r>
            <a:endParaRPr lang="en-US" sz="3600" dirty="0"/>
          </a:p>
        </p:txBody>
      </p:sp>
      <p:pic>
        <p:nvPicPr>
          <p:cNvPr id="15363" name="Picture 3"/>
          <p:cNvPicPr>
            <a:picLocks noChangeAspect="1" noChangeArrowheads="1"/>
          </p:cNvPicPr>
          <p:nvPr/>
        </p:nvPicPr>
        <p:blipFill>
          <a:blip r:embed="rId2" cstate="print"/>
          <a:srcRect/>
          <a:stretch>
            <a:fillRect/>
          </a:stretch>
        </p:blipFill>
        <p:spPr bwMode="auto">
          <a:xfrm>
            <a:off x="381000" y="2209800"/>
            <a:ext cx="1981200" cy="2489534"/>
          </a:xfrm>
          <a:prstGeom prst="rect">
            <a:avLst/>
          </a:prstGeom>
          <a:noFill/>
          <a:ln w="9525">
            <a:noFill/>
            <a:miter lim="800000"/>
            <a:headEnd/>
            <a:tailEnd/>
          </a:ln>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19600" y="2268682"/>
            <a:ext cx="2743200" cy="3657600"/>
          </a:xfrm>
          <a:prstGeom prst="rect">
            <a:avLst/>
          </a:prstGeom>
          <a:effectLst>
            <a:glow rad="228600">
              <a:schemeClr val="bg1">
                <a:alpha val="40000"/>
              </a:schemeClr>
            </a:glow>
          </a:effec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143000"/>
            <a:ext cx="5867400" cy="6934200"/>
          </a:xfrm>
        </p:spPr>
        <p:txBody>
          <a:bodyPr/>
          <a:lstStyle/>
          <a:p>
            <a:pPr algn="l"/>
            <a:r>
              <a:rPr lang="en-US" sz="4000" dirty="0" smtClean="0"/>
              <a:t>Sanitation Process:</a:t>
            </a:r>
            <a:br>
              <a:rPr lang="en-US" sz="4000" dirty="0" smtClean="0"/>
            </a:br>
            <a:r>
              <a:rPr lang="en-US" sz="4000" cap="none" dirty="0" smtClean="0"/>
              <a:t>Use a spray and vacuum restroom cleaning machine and clean all your restrooms for health.</a:t>
            </a:r>
            <a:br>
              <a:rPr lang="en-US" sz="4000" cap="none"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a:p>
        </p:txBody>
      </p:sp>
      <p:sp>
        <p:nvSpPr>
          <p:cNvPr id="4" name="TextBox 3"/>
          <p:cNvSpPr txBox="1"/>
          <p:nvPr/>
        </p:nvSpPr>
        <p:spPr>
          <a:xfrm>
            <a:off x="0" y="457200"/>
            <a:ext cx="2675218" cy="646331"/>
          </a:xfrm>
          <a:prstGeom prst="rect">
            <a:avLst/>
          </a:prstGeom>
          <a:noFill/>
        </p:spPr>
        <p:txBody>
          <a:bodyPr wrap="square" rtlCol="0">
            <a:spAutoFit/>
          </a:bodyPr>
          <a:lstStyle/>
          <a:p>
            <a:r>
              <a:rPr lang="en-US" sz="3600" dirty="0" smtClean="0"/>
              <a:t>SANITATION</a:t>
            </a:r>
            <a:endParaRPr lang="en-US" sz="3600" dirty="0"/>
          </a:p>
        </p:txBody>
      </p:sp>
      <p:sp>
        <p:nvSpPr>
          <p:cNvPr id="5" name="Cloud Callout 4"/>
          <p:cNvSpPr/>
          <p:nvPr/>
        </p:nvSpPr>
        <p:spPr>
          <a:xfrm>
            <a:off x="0" y="1981200"/>
            <a:ext cx="2438400" cy="396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No Rags</a:t>
            </a:r>
          </a:p>
          <a:p>
            <a:pPr algn="ctr"/>
            <a:r>
              <a:rPr lang="en-US" sz="2400" dirty="0" smtClean="0"/>
              <a:t>No</a:t>
            </a:r>
          </a:p>
          <a:p>
            <a:pPr algn="ctr"/>
            <a:r>
              <a:rPr lang="en-US" sz="2400" dirty="0" smtClean="0"/>
              <a:t>Chemicals</a:t>
            </a:r>
          </a:p>
          <a:p>
            <a:pPr algn="ctr"/>
            <a:r>
              <a:rPr lang="en-US" sz="2400" dirty="0" smtClean="0"/>
              <a:t>How green can you get?</a:t>
            </a:r>
            <a:endParaRPr lang="en-US" sz="24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7405468" cy="5029200"/>
          </a:xfrm>
        </p:spPr>
        <p:txBody>
          <a:bodyPr/>
          <a:lstStyle/>
          <a:p>
            <a:pPr algn="l"/>
            <a:r>
              <a:rPr lang="en-US" sz="3200" dirty="0" smtClean="0"/>
              <a:t>	</a:t>
            </a:r>
            <a:r>
              <a:rPr lang="en-US" sz="2800" dirty="0" smtClean="0"/>
              <a:t>State of Nevada Employee of</a:t>
            </a:r>
            <a:br>
              <a:rPr lang="en-US" sz="2800" dirty="0" smtClean="0"/>
            </a:br>
            <a:r>
              <a:rPr lang="en-US" sz="2800" dirty="0" smtClean="0"/>
              <a:t>    	the year</a:t>
            </a:r>
            <a:br>
              <a:rPr lang="en-US" sz="2800" dirty="0" smtClean="0"/>
            </a:br>
            <a:r>
              <a:rPr lang="en-US" sz="2800" dirty="0" smtClean="0"/>
              <a:t/>
            </a:r>
            <a:br>
              <a:rPr lang="en-US" sz="2800" dirty="0" smtClean="0"/>
            </a:br>
            <a:r>
              <a:rPr lang="en-US" sz="2800" dirty="0" smtClean="0"/>
              <a:t>    	2004 ISSA Custodial   	Supervisor of the year</a:t>
            </a:r>
            <a:br>
              <a:rPr lang="en-US" sz="2800" dirty="0" smtClean="0"/>
            </a:br>
            <a:r>
              <a:rPr lang="en-US" sz="2800" dirty="0" smtClean="0"/>
              <a:t/>
            </a:r>
            <a:br>
              <a:rPr lang="en-US" sz="2800" dirty="0" smtClean="0"/>
            </a:br>
            <a:r>
              <a:rPr lang="en-US" sz="2800" dirty="0" smtClean="0"/>
              <a:t>    	2006 Cashmen Good         	Government Award</a:t>
            </a:r>
            <a:br>
              <a:rPr lang="en-US" sz="2800" dirty="0" smtClean="0"/>
            </a:br>
            <a:r>
              <a:rPr lang="en-US" sz="2800" dirty="0" smtClean="0"/>
              <a:t/>
            </a:r>
            <a:br>
              <a:rPr lang="en-US" sz="2800" dirty="0" smtClean="0"/>
            </a:br>
            <a:r>
              <a:rPr lang="en-US" sz="2800" dirty="0" smtClean="0"/>
              <a:t>	Washoe County School District - 	Outstanding Employee </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3354442" y="8229600"/>
            <a:ext cx="7542158" cy="152400"/>
          </a:xfrm>
        </p:spPr>
        <p:txBody>
          <a:bodyPr>
            <a:normAutofit fontScale="55000" lnSpcReduction="20000"/>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52400"/>
            <a:ext cx="6400800" cy="1295400"/>
          </a:xfrm>
        </p:spPr>
        <p:txBody>
          <a:bodyPr/>
          <a:lstStyle/>
          <a:p>
            <a:pPr algn="l"/>
            <a:r>
              <a:rPr lang="en-US" dirty="0" smtClean="0"/>
              <a:t>A Green way to clean</a:t>
            </a:r>
            <a:endParaRPr lang="en-US" dirty="0"/>
          </a:p>
        </p:txBody>
      </p:sp>
      <p:pic>
        <p:nvPicPr>
          <p:cNvPr id="5" name="Picture 4" descr="P5131959.jpg"/>
          <p:cNvPicPr>
            <a:picLocks noChangeAspect="1"/>
          </p:cNvPicPr>
          <p:nvPr/>
        </p:nvPicPr>
        <p:blipFill>
          <a:blip r:embed="rId2" cstate="print"/>
          <a:stretch>
            <a:fillRect/>
          </a:stretch>
        </p:blipFill>
        <p:spPr>
          <a:xfrm>
            <a:off x="4572000" y="1676400"/>
            <a:ext cx="2590800" cy="4076300"/>
          </a:xfrm>
          <a:prstGeom prst="rect">
            <a:avLst/>
          </a:prstGeom>
          <a:effectLst>
            <a:glow rad="228600">
              <a:schemeClr val="bg1">
                <a:alpha val="40000"/>
              </a:schemeClr>
            </a:glow>
          </a:effectLst>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0"/>
            <a:ext cx="5105400" cy="6324600"/>
          </a:xfrm>
        </p:spPr>
        <p:txBody>
          <a:bodyPr/>
          <a:lstStyle/>
          <a:p>
            <a:pPr algn="l"/>
            <a:r>
              <a:rPr lang="en-US" cap="none" dirty="0" smtClean="0"/>
              <a:t>Stage  two </a:t>
            </a:r>
            <a:r>
              <a:rPr lang="en-US" dirty="0" smtClean="0"/>
              <a:t>- PCHS </a:t>
            </a:r>
            <a:r>
              <a:rPr lang="en-US" cap="none" dirty="0" smtClean="0"/>
              <a:t>The Concept:</a:t>
            </a:r>
            <a:r>
              <a:rPr lang="en-US" dirty="0" smtClean="0"/>
              <a:t/>
            </a:r>
            <a:br>
              <a:rPr lang="en-US" dirty="0" smtClean="0"/>
            </a:br>
            <a:r>
              <a:rPr lang="en-US" dirty="0" smtClean="0"/>
              <a:t/>
            </a:r>
            <a:br>
              <a:rPr lang="en-US" dirty="0" smtClean="0"/>
            </a:br>
            <a:r>
              <a:rPr lang="en-US" cap="none" dirty="0" smtClean="0"/>
              <a:t>Process Cleaning for Healthy Schools 12 day Implementation Program.</a:t>
            </a:r>
            <a:r>
              <a:rPr lang="en-US" dirty="0" smtClean="0"/>
              <a:t/>
            </a:r>
            <a:br>
              <a:rPr lang="en-US" dirty="0" smtClean="0"/>
            </a:b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533400" y="1524000"/>
            <a:ext cx="1724025" cy="1762125"/>
          </a:xfrm>
          <a:prstGeom prst="rect">
            <a:avLst/>
          </a:prstGeom>
          <a:noFill/>
          <a:ln w="9525">
            <a:noFill/>
            <a:miter lim="800000"/>
            <a:headEnd/>
            <a:tailEnd/>
          </a:ln>
          <a:effectLst/>
        </p:spPr>
      </p:pic>
      <p:sp>
        <p:nvSpPr>
          <p:cNvPr id="6" name="TextBox 5"/>
          <p:cNvSpPr txBox="1"/>
          <p:nvPr/>
        </p:nvSpPr>
        <p:spPr>
          <a:xfrm>
            <a:off x="304800" y="3962400"/>
            <a:ext cx="2315057" cy="1200329"/>
          </a:xfrm>
          <a:prstGeom prst="rect">
            <a:avLst/>
          </a:prstGeom>
          <a:noFill/>
        </p:spPr>
        <p:txBody>
          <a:bodyPr wrap="none" rtlCol="0">
            <a:spAutoFit/>
          </a:bodyPr>
          <a:lstStyle/>
          <a:p>
            <a:r>
              <a:rPr lang="en-US" sz="2400" dirty="0" smtClean="0"/>
              <a:t>The Perfect</a:t>
            </a:r>
          </a:p>
          <a:p>
            <a:r>
              <a:rPr lang="en-US" sz="2400" dirty="0" smtClean="0"/>
              <a:t>Rx for</a:t>
            </a:r>
          </a:p>
          <a:p>
            <a:r>
              <a:rPr lang="en-US" sz="2400" dirty="0" smtClean="0"/>
              <a:t>Positive change</a:t>
            </a:r>
            <a:endParaRPr lang="en-US" sz="2400"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685800"/>
            <a:ext cx="6324600" cy="5867400"/>
          </a:xfrm>
        </p:spPr>
        <p:txBody>
          <a:bodyPr/>
          <a:lstStyle/>
          <a:p>
            <a:pPr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Day 1&amp;2 </a:t>
            </a:r>
            <a:br>
              <a:rPr lang="en-US" sz="3200" dirty="0" smtClean="0"/>
            </a:br>
            <a:r>
              <a:rPr lang="en-US" sz="3200" dirty="0" smtClean="0"/>
              <a:t/>
            </a:r>
            <a:br>
              <a:rPr lang="en-US" sz="3200" dirty="0" smtClean="0"/>
            </a:br>
            <a:r>
              <a:rPr lang="en-US" sz="4000" cap="none" dirty="0" smtClean="0"/>
              <a:t>Perform a walkthrough of each school to assess and  analyze your staffing needs per school based upon the implementation of Process Cleaning for Healthy Schools. </a:t>
            </a:r>
            <a:r>
              <a:rPr lang="en-US" sz="3200" dirty="0" smtClean="0"/>
              <a:t/>
            </a:r>
            <a:br>
              <a:rPr lang="en-US" sz="3200" dirty="0" smtClean="0"/>
            </a:b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304800" y="1981200"/>
            <a:ext cx="2195362" cy="25908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2895600" y="152400"/>
            <a:ext cx="5576888" cy="5410200"/>
          </a:xfrm>
        </p:spPr>
        <p:txBody>
          <a:bodyPr/>
          <a:lstStyle/>
          <a:p>
            <a:pPr algn="l"/>
            <a:r>
              <a:rPr lang="en-US" sz="3200" dirty="0"/>
              <a:t>Five days of training the </a:t>
            </a:r>
            <a:r>
              <a:rPr lang="en-US" sz="3200" dirty="0" smtClean="0"/>
              <a:t>trainer…</a:t>
            </a:r>
            <a:br>
              <a:rPr lang="en-US" sz="3200" dirty="0" smtClean="0"/>
            </a:br>
            <a:r>
              <a:rPr lang="en-US" sz="3200" dirty="0" smtClean="0"/>
              <a:t/>
            </a:r>
            <a:br>
              <a:rPr lang="en-US" sz="3200" dirty="0" smtClean="0"/>
            </a:br>
            <a:r>
              <a:rPr lang="en-US" sz="3200" dirty="0" smtClean="0"/>
              <a:t>Five </a:t>
            </a:r>
            <a:r>
              <a:rPr lang="en-US" sz="3200" dirty="0"/>
              <a:t>days of setting up </a:t>
            </a:r>
            <a:r>
              <a:rPr lang="en-US" sz="3200" dirty="0" smtClean="0"/>
              <a:t>PCHS at </a:t>
            </a:r>
            <a:r>
              <a:rPr lang="en-US" sz="3200" dirty="0"/>
              <a:t>a prototype school of your choice… </a:t>
            </a:r>
            <a:br>
              <a:rPr lang="en-US" sz="3200" dirty="0"/>
            </a:br>
            <a:r>
              <a:rPr lang="en-US" sz="3200" dirty="0" smtClean="0"/>
              <a:t/>
            </a:r>
            <a:br>
              <a:rPr lang="en-US" sz="3200" dirty="0" smtClean="0"/>
            </a:br>
            <a:r>
              <a:rPr lang="en-US" sz="3200" dirty="0" smtClean="0"/>
              <a:t>After-care  </a:t>
            </a:r>
            <a:r>
              <a:rPr lang="en-US" sz="3200" dirty="0"/>
              <a:t>follow up… </a:t>
            </a:r>
            <a:br>
              <a:rPr lang="en-US" sz="3200" dirty="0"/>
            </a:br>
            <a:endParaRPr lang="en-US" sz="3200" dirty="0"/>
          </a:p>
        </p:txBody>
      </p:sp>
      <p:pic>
        <p:nvPicPr>
          <p:cNvPr id="3074" name="Picture 2"/>
          <p:cNvPicPr>
            <a:picLocks noChangeAspect="1" noChangeArrowheads="1"/>
          </p:cNvPicPr>
          <p:nvPr/>
        </p:nvPicPr>
        <p:blipFill>
          <a:blip r:embed="rId2" cstate="print"/>
          <a:srcRect/>
          <a:stretch>
            <a:fillRect/>
          </a:stretch>
        </p:blipFill>
        <p:spPr bwMode="auto">
          <a:xfrm>
            <a:off x="0" y="2438400"/>
            <a:ext cx="2576945" cy="28194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5132054.jpg"/>
          <p:cNvPicPr>
            <a:picLocks noChangeAspect="1"/>
          </p:cNvPicPr>
          <p:nvPr/>
        </p:nvPicPr>
        <p:blipFill>
          <a:blip r:embed="rId2" cstate="print"/>
          <a:stretch>
            <a:fillRect/>
          </a:stretch>
        </p:blipFill>
        <p:spPr>
          <a:xfrm>
            <a:off x="5029200" y="533400"/>
            <a:ext cx="2246651" cy="4305100"/>
          </a:xfrm>
          <a:prstGeom prst="rect">
            <a:avLst/>
          </a:prstGeom>
        </p:spPr>
      </p:pic>
      <p:sp>
        <p:nvSpPr>
          <p:cNvPr id="2" name="Title 1"/>
          <p:cNvSpPr>
            <a:spLocks noGrp="1"/>
          </p:cNvSpPr>
          <p:nvPr>
            <p:ph type="title"/>
          </p:nvPr>
        </p:nvSpPr>
        <p:spPr>
          <a:xfrm rot="20688713">
            <a:off x="-214490" y="-376026"/>
            <a:ext cx="7239000" cy="1654540"/>
          </a:xfrm>
        </p:spPr>
        <p:txBody>
          <a:bodyPr/>
          <a:lstStyle/>
          <a:p>
            <a:r>
              <a:rPr lang="en-US" dirty="0" smtClean="0"/>
              <a:t>Hands on Training</a:t>
            </a:r>
            <a:endParaRPr lang="en-US" dirty="0"/>
          </a:p>
        </p:txBody>
      </p:sp>
      <p:pic>
        <p:nvPicPr>
          <p:cNvPr id="4" name="Content Placeholder 3" descr="P5131665.JPG"/>
          <p:cNvPicPr>
            <a:picLocks noGrp="1" noChangeAspect="1"/>
          </p:cNvPicPr>
          <p:nvPr>
            <p:ph idx="1"/>
          </p:nvPr>
        </p:nvPicPr>
        <p:blipFill>
          <a:blip r:embed="rId3" cstate="print"/>
          <a:stretch>
            <a:fillRect/>
          </a:stretch>
        </p:blipFill>
        <p:spPr>
          <a:xfrm>
            <a:off x="533400" y="1676400"/>
            <a:ext cx="3352800" cy="4846638"/>
          </a:xfrm>
        </p:spPr>
      </p:pic>
      <p:pic>
        <p:nvPicPr>
          <p:cNvPr id="7" name="Picture 6" descr="P5132025.JPG"/>
          <p:cNvPicPr>
            <a:picLocks noChangeAspect="1"/>
          </p:cNvPicPr>
          <p:nvPr/>
        </p:nvPicPr>
        <p:blipFill>
          <a:blip r:embed="rId4" cstate="print"/>
          <a:stretch>
            <a:fillRect/>
          </a:stretch>
        </p:blipFill>
        <p:spPr>
          <a:xfrm>
            <a:off x="3200400" y="3048000"/>
            <a:ext cx="4648200" cy="3486149"/>
          </a:xfrm>
          <a:prstGeom prst="rect">
            <a:avLst/>
          </a:prstGeom>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A-lobby.jpg"/>
          <p:cNvPicPr>
            <a:picLocks noChangeAspect="1"/>
          </p:cNvPicPr>
          <p:nvPr/>
        </p:nvPicPr>
        <p:blipFill>
          <a:blip r:embed="rId2" cstate="print"/>
          <a:stretch>
            <a:fillRect/>
          </a:stretch>
        </p:blipFill>
        <p:spPr>
          <a:xfrm>
            <a:off x="609600" y="2438400"/>
            <a:ext cx="7620000" cy="3894773"/>
          </a:xfrm>
          <a:prstGeom prst="rect">
            <a:avLst/>
          </a:prstGeom>
        </p:spPr>
      </p:pic>
      <p:sp>
        <p:nvSpPr>
          <p:cNvPr id="5" name="TextBox 4"/>
          <p:cNvSpPr txBox="1"/>
          <p:nvPr/>
        </p:nvSpPr>
        <p:spPr>
          <a:xfrm>
            <a:off x="3429000" y="685800"/>
            <a:ext cx="6928061" cy="1569660"/>
          </a:xfrm>
          <a:prstGeom prst="rect">
            <a:avLst/>
          </a:prstGeom>
          <a:noFill/>
        </p:spPr>
        <p:txBody>
          <a:bodyPr wrap="square" rtlCol="0">
            <a:spAutoFit/>
          </a:bodyPr>
          <a:lstStyle/>
          <a:p>
            <a:r>
              <a:rPr lang="en-US" sz="4800" dirty="0" smtClean="0">
                <a:solidFill>
                  <a:schemeClr val="bg1"/>
                </a:solidFill>
              </a:rPr>
              <a:t>Training the trainer makes sense</a:t>
            </a:r>
            <a:endParaRPr lang="en-US" sz="48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04800"/>
            <a:ext cx="5105400" cy="6019800"/>
          </a:xfrm>
        </p:spPr>
        <p:txBody>
          <a:bodyPr/>
          <a:lstStyle/>
          <a:p>
            <a:pPr algn="l"/>
            <a:r>
              <a:rPr lang="en-US" sz="3200" cap="none" dirty="0" smtClean="0"/>
              <a:t>How I started…</a:t>
            </a:r>
            <a:br>
              <a:rPr lang="en-US" sz="3200" cap="none" dirty="0" smtClean="0"/>
            </a:br>
            <a:r>
              <a:rPr lang="en-US" sz="3200" cap="none" dirty="0" smtClean="0"/>
              <a:t>ten years ago as a head custodian at an elementary school I began developing a program</a:t>
            </a:r>
            <a:br>
              <a:rPr lang="en-US" sz="3200" cap="none" dirty="0" smtClean="0"/>
            </a:br>
            <a:r>
              <a:rPr lang="en-US" sz="3200" cap="none" dirty="0" smtClean="0"/>
              <a:t>that took me out of the dark ages of cleaning into a new and exciting age of developing cleaning processes for health.  It is based upon scientific testing and evaluation.</a:t>
            </a:r>
            <a:endParaRPr lang="en-US" sz="3200" cap="none" dirty="0"/>
          </a:p>
        </p:txBody>
      </p:sp>
      <p:sp>
        <p:nvSpPr>
          <p:cNvPr id="6" name="TextBox 5"/>
          <p:cNvSpPr txBox="1"/>
          <p:nvPr/>
        </p:nvSpPr>
        <p:spPr>
          <a:xfrm>
            <a:off x="304800" y="4800600"/>
            <a:ext cx="2109873" cy="1077218"/>
          </a:xfrm>
          <a:prstGeom prst="rect">
            <a:avLst/>
          </a:prstGeom>
          <a:noFill/>
        </p:spPr>
        <p:txBody>
          <a:bodyPr wrap="none" rtlCol="0">
            <a:spAutoFit/>
          </a:bodyPr>
          <a:lstStyle/>
          <a:p>
            <a:r>
              <a:rPr lang="en-US" sz="3200" dirty="0" smtClean="0"/>
              <a:t>Our staff-</a:t>
            </a:r>
          </a:p>
          <a:p>
            <a:r>
              <a:rPr lang="en-US" sz="3200" dirty="0" smtClean="0"/>
              <a:t>Circa 2000</a:t>
            </a:r>
            <a:endParaRPr lang="en-US" sz="3200" dirty="0"/>
          </a:p>
        </p:txBody>
      </p:sp>
      <p:pic>
        <p:nvPicPr>
          <p:cNvPr id="7" name="Picture 6" descr="dark-ages6.jpg"/>
          <p:cNvPicPr>
            <a:picLocks noChangeAspect="1"/>
          </p:cNvPicPr>
          <p:nvPr/>
        </p:nvPicPr>
        <p:blipFill>
          <a:blip r:embed="rId2" cstate="print"/>
          <a:stretch>
            <a:fillRect/>
          </a:stretch>
        </p:blipFill>
        <p:spPr>
          <a:xfrm>
            <a:off x="0" y="1905000"/>
            <a:ext cx="2895600" cy="2705100"/>
          </a:xfrm>
          <a:prstGeom prst="rect">
            <a:avLst/>
          </a:prstGeom>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5867400"/>
          </a:xfrm>
        </p:spPr>
        <p:txBody>
          <a:bodyPr/>
          <a:lstStyle/>
          <a:p>
            <a:pPr algn="l"/>
            <a:r>
              <a:rPr lang="en-US" sz="4000" cap="none" dirty="0" smtClean="0"/>
              <a:t>My challenge was to take a system designed around a ten story office building and make it fit a school environment, using the most modern tools and techniques. </a:t>
            </a:r>
            <a:endParaRPr lang="en-US" sz="4000" cap="none" dirty="0"/>
          </a:p>
        </p:txBody>
      </p:sp>
      <p:pic>
        <p:nvPicPr>
          <p:cNvPr id="5122" name="Picture 2"/>
          <p:cNvPicPr>
            <a:picLocks noChangeAspect="1" noChangeArrowheads="1"/>
          </p:cNvPicPr>
          <p:nvPr/>
        </p:nvPicPr>
        <p:blipFill>
          <a:blip r:embed="rId2" cstate="print"/>
          <a:srcRect/>
          <a:stretch>
            <a:fillRect/>
          </a:stretch>
        </p:blipFill>
        <p:spPr bwMode="auto">
          <a:xfrm>
            <a:off x="381000" y="914400"/>
            <a:ext cx="1781175" cy="46482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04800"/>
            <a:ext cx="5105400" cy="2868168"/>
          </a:xfrm>
        </p:spPr>
        <p:txBody>
          <a:bodyPr/>
          <a:lstStyle/>
          <a:p>
            <a:pPr algn="l"/>
            <a:r>
              <a:rPr lang="en-US" dirty="0" smtClean="0"/>
              <a:t/>
            </a:r>
            <a:br>
              <a:rPr lang="en-US" dirty="0" smtClean="0"/>
            </a:br>
            <a:r>
              <a:rPr lang="en-US" cap="none" dirty="0" smtClean="0"/>
              <a:t>The five pillars  of</a:t>
            </a:r>
            <a:r>
              <a:rPr lang="en-US" dirty="0" smtClean="0"/>
              <a:t> PCHS</a:t>
            </a:r>
            <a:br>
              <a:rPr lang="en-US" dirty="0" smtClean="0"/>
            </a:br>
            <a:endParaRPr lang="en-US" dirty="0"/>
          </a:p>
        </p:txBody>
      </p:sp>
      <p:pic>
        <p:nvPicPr>
          <p:cNvPr id="6" name="Picture 5" descr="images.jpeg"/>
          <p:cNvPicPr>
            <a:picLocks noChangeAspect="1"/>
          </p:cNvPicPr>
          <p:nvPr/>
        </p:nvPicPr>
        <p:blipFill>
          <a:blip r:embed="rId2" cstate="print"/>
          <a:stretch>
            <a:fillRect/>
          </a:stretch>
        </p:blipFill>
        <p:spPr>
          <a:xfrm>
            <a:off x="5791200" y="2133600"/>
            <a:ext cx="2819400" cy="4425985"/>
          </a:xfrm>
          <a:prstGeom prst="rect">
            <a:avLst/>
          </a:prstGeom>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676400"/>
            <a:ext cx="5105400" cy="4038600"/>
          </a:xfrm>
        </p:spPr>
        <p:txBody>
          <a:bodyPr/>
          <a:lstStyle/>
          <a:p>
            <a:pPr algn="l"/>
            <a:r>
              <a:rPr lang="en-US" sz="4800" cap="none" dirty="0" smtClean="0"/>
              <a:t>What Puts the Green into Green Cleaning ?</a:t>
            </a:r>
            <a:br>
              <a:rPr lang="en-US" sz="4800" cap="none" dirty="0" smtClean="0"/>
            </a:br>
            <a:r>
              <a:rPr lang="en-US" dirty="0" smtClean="0"/>
              <a:t/>
            </a:r>
            <a:br>
              <a:rPr lang="en-US" dirty="0" smtClean="0"/>
            </a:br>
            <a:endParaRPr lang="en-US" dirty="0"/>
          </a:p>
        </p:txBody>
      </p:sp>
      <p:pic>
        <p:nvPicPr>
          <p:cNvPr id="3074" name="Picture 2" descr="C:\Documents and Settings\Mark\Local Settings\Temporary Internet Files\Content.IE5\ORTRY7CD\MC900437663[1].wmf"/>
          <p:cNvPicPr>
            <a:picLocks noChangeAspect="1" noChangeArrowheads="1"/>
          </p:cNvPicPr>
          <p:nvPr/>
        </p:nvPicPr>
        <p:blipFill>
          <a:blip r:embed="rId3" cstate="print"/>
          <a:srcRect/>
          <a:stretch>
            <a:fillRect/>
          </a:stretch>
        </p:blipFill>
        <p:spPr bwMode="auto">
          <a:xfrm>
            <a:off x="457200" y="1371600"/>
            <a:ext cx="1758950" cy="1816100"/>
          </a:xfrm>
          <a:prstGeom prst="rect">
            <a:avLst/>
          </a:prstGeom>
          <a:noFill/>
        </p:spPr>
      </p:pic>
      <p:pic>
        <p:nvPicPr>
          <p:cNvPr id="3075" name="Picture 3" descr="C:\Documents and Settings\Mark\Local Settings\Temporary Internet Files\Content.IE5\04FBTT1C\MC900448549[1].jpg"/>
          <p:cNvPicPr>
            <a:picLocks noChangeAspect="1" noChangeArrowheads="1"/>
          </p:cNvPicPr>
          <p:nvPr/>
        </p:nvPicPr>
        <p:blipFill>
          <a:blip r:embed="rId4" cstate="print"/>
          <a:srcRect/>
          <a:stretch>
            <a:fillRect/>
          </a:stretch>
        </p:blipFill>
        <p:spPr bwMode="auto">
          <a:xfrm>
            <a:off x="0" y="1066800"/>
            <a:ext cx="2667000" cy="4724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0"/>
            <a:ext cx="5105400" cy="6324600"/>
          </a:xfrm>
        </p:spPr>
        <p:txBody>
          <a:bodyPr/>
          <a:lstStyle/>
          <a:p>
            <a:pPr algn="l"/>
            <a:r>
              <a:rPr lang="en-US" cap="none" dirty="0" smtClean="0"/>
              <a:t>Process Cleaning for Healthy </a:t>
            </a:r>
            <a:r>
              <a:rPr lang="en-US" cap="none" dirty="0"/>
              <a:t>S</a:t>
            </a:r>
            <a:r>
              <a:rPr lang="en-US" cap="none" dirty="0" smtClean="0"/>
              <a:t>chools “PCHS” is built upon a combination of specialization and new technology. </a:t>
            </a:r>
            <a:br>
              <a:rPr lang="en-US" cap="none" dirty="0" smtClean="0"/>
            </a:br>
            <a:endParaRPr lang="en-US" cap="none" dirty="0"/>
          </a:p>
        </p:txBody>
      </p:sp>
      <p:sp>
        <p:nvSpPr>
          <p:cNvPr id="4" name="Cloud Callout 3"/>
          <p:cNvSpPr/>
          <p:nvPr/>
        </p:nvSpPr>
        <p:spPr>
          <a:xfrm>
            <a:off x="304800" y="838200"/>
            <a:ext cx="2286000" cy="4191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2133600"/>
            <a:ext cx="1752600" cy="1077218"/>
          </a:xfrm>
          <a:prstGeom prst="rect">
            <a:avLst/>
          </a:prstGeom>
          <a:noFill/>
        </p:spPr>
        <p:txBody>
          <a:bodyPr wrap="square" rtlCol="0">
            <a:spAutoFit/>
          </a:bodyPr>
          <a:lstStyle/>
          <a:p>
            <a:r>
              <a:rPr lang="en-US" sz="3200" dirty="0" smtClean="0">
                <a:solidFill>
                  <a:schemeClr val="bg1"/>
                </a:solidFill>
              </a:rPr>
              <a:t>High Tech !</a:t>
            </a:r>
            <a:endParaRPr lang="en-US" sz="32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219200"/>
            <a:ext cx="6629400" cy="5105400"/>
          </a:xfrm>
        </p:spPr>
        <p:txBody>
          <a:bodyPr/>
          <a:lstStyle/>
          <a:p>
            <a:pPr algn="l"/>
            <a:r>
              <a:rPr lang="en-US" sz="4800" cap="none" dirty="0" smtClean="0"/>
              <a:t>#1 It’s made with 	plant based – 	biodegradable 	cleaning 	ingredients</a:t>
            </a:r>
            <a:br>
              <a:rPr lang="en-US" sz="4800" cap="none" dirty="0" smtClean="0"/>
            </a:br>
            <a:r>
              <a:rPr lang="en-US" dirty="0" smtClean="0"/>
              <a:t/>
            </a:r>
            <a:br>
              <a:rPr lang="en-US" dirty="0" smtClean="0"/>
            </a:br>
            <a:endParaRPr lang="en-US" dirty="0"/>
          </a:p>
        </p:txBody>
      </p:sp>
      <p:pic>
        <p:nvPicPr>
          <p:cNvPr id="3074" name="Picture 2" descr="C:\Documents and Settings\Mark\Local Settings\Temporary Internet Files\Content.IE5\ORTRY7CD\MC900437663[1].wmf"/>
          <p:cNvPicPr>
            <a:picLocks noChangeAspect="1" noChangeArrowheads="1"/>
          </p:cNvPicPr>
          <p:nvPr/>
        </p:nvPicPr>
        <p:blipFill>
          <a:blip r:embed="rId3" cstate="print"/>
          <a:srcRect/>
          <a:stretch>
            <a:fillRect/>
          </a:stretch>
        </p:blipFill>
        <p:spPr bwMode="auto">
          <a:xfrm>
            <a:off x="457200" y="1371600"/>
            <a:ext cx="1758950" cy="1816100"/>
          </a:xfrm>
          <a:prstGeom prst="rect">
            <a:avLst/>
          </a:prstGeom>
          <a:noFill/>
        </p:spPr>
      </p:pic>
      <p:pic>
        <p:nvPicPr>
          <p:cNvPr id="4098" name="Picture 2" descr="C:\Documents and Settings\Mark\Local Settings\Temporary Internet Files\Content.IE5\04FBTT1C\MC900437687[1].wmf"/>
          <p:cNvPicPr>
            <a:picLocks noChangeAspect="1" noChangeArrowheads="1"/>
          </p:cNvPicPr>
          <p:nvPr/>
        </p:nvPicPr>
        <p:blipFill>
          <a:blip r:embed="rId4" cstate="print"/>
          <a:srcRect/>
          <a:stretch>
            <a:fillRect/>
          </a:stretch>
        </p:blipFill>
        <p:spPr bwMode="auto">
          <a:xfrm>
            <a:off x="485775" y="3983038"/>
            <a:ext cx="1879600" cy="17970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33400"/>
            <a:ext cx="6629400" cy="5105400"/>
          </a:xfrm>
        </p:spPr>
        <p:txBody>
          <a:bodyPr/>
          <a:lstStyle/>
          <a:p>
            <a:pPr algn="l"/>
            <a:r>
              <a:rPr lang="en-US" sz="4800" cap="none" dirty="0" smtClean="0"/>
              <a:t> </a:t>
            </a:r>
            <a:br>
              <a:rPr lang="en-US" sz="4800" cap="none" dirty="0" smtClean="0"/>
            </a:br>
            <a:r>
              <a:rPr lang="en-US" sz="4800" cap="none" dirty="0" smtClean="0"/>
              <a:t>#2 Cleans with no 	harsh chemical 	fumes or residue</a:t>
            </a:r>
            <a:br>
              <a:rPr lang="en-US" sz="4800" cap="none" dirty="0" smtClean="0"/>
            </a:br>
            <a:r>
              <a:rPr lang="en-US" dirty="0" smtClean="0"/>
              <a:t/>
            </a:r>
            <a:br>
              <a:rPr lang="en-US" dirty="0" smtClean="0"/>
            </a:br>
            <a:endParaRPr lang="en-US" dirty="0"/>
          </a:p>
        </p:txBody>
      </p:sp>
      <p:pic>
        <p:nvPicPr>
          <p:cNvPr id="3074" name="Picture 2" descr="C:\Documents and Settings\Mark\Local Settings\Temporary Internet Files\Content.IE5\ORTRY7CD\MC900437663[1].wmf"/>
          <p:cNvPicPr>
            <a:picLocks noChangeAspect="1" noChangeArrowheads="1"/>
          </p:cNvPicPr>
          <p:nvPr/>
        </p:nvPicPr>
        <p:blipFill>
          <a:blip r:embed="rId3" cstate="print"/>
          <a:srcRect/>
          <a:stretch>
            <a:fillRect/>
          </a:stretch>
        </p:blipFill>
        <p:spPr bwMode="auto">
          <a:xfrm>
            <a:off x="457200" y="1371600"/>
            <a:ext cx="1758950" cy="1816100"/>
          </a:xfrm>
          <a:prstGeom prst="rect">
            <a:avLst/>
          </a:prstGeom>
          <a:noFill/>
        </p:spPr>
      </p:pic>
      <p:pic>
        <p:nvPicPr>
          <p:cNvPr id="4098" name="Picture 2" descr="C:\Documents and Settings\Mark\Local Settings\Temporary Internet Files\Content.IE5\04FBTT1C\MC900437687[1].wmf"/>
          <p:cNvPicPr>
            <a:picLocks noChangeAspect="1" noChangeArrowheads="1"/>
          </p:cNvPicPr>
          <p:nvPr/>
        </p:nvPicPr>
        <p:blipFill>
          <a:blip r:embed="rId4" cstate="print"/>
          <a:srcRect/>
          <a:stretch>
            <a:fillRect/>
          </a:stretch>
        </p:blipFill>
        <p:spPr bwMode="auto">
          <a:xfrm>
            <a:off x="485775" y="3983038"/>
            <a:ext cx="1879600" cy="17970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6629400" cy="5105400"/>
          </a:xfrm>
        </p:spPr>
        <p:txBody>
          <a:bodyPr/>
          <a:lstStyle/>
          <a:p>
            <a:pPr algn="l"/>
            <a:r>
              <a:rPr lang="en-US" sz="4800" cap="none" dirty="0" smtClean="0"/>
              <a:t> </a:t>
            </a:r>
            <a:br>
              <a:rPr lang="en-US" sz="4800" cap="none" dirty="0" smtClean="0"/>
            </a:br>
            <a:r>
              <a:rPr lang="en-US" sz="4800" cap="none" dirty="0" smtClean="0"/>
              <a:t> #3 NEVER tested on 	 	 animals</a:t>
            </a:r>
            <a:r>
              <a:rPr lang="en-US" dirty="0" smtClean="0"/>
              <a:t/>
            </a:r>
            <a:br>
              <a:rPr lang="en-US" dirty="0" smtClean="0"/>
            </a:br>
            <a:endParaRPr lang="en-US" dirty="0"/>
          </a:p>
        </p:txBody>
      </p:sp>
      <p:pic>
        <p:nvPicPr>
          <p:cNvPr id="3074" name="Picture 2" descr="C:\Documents and Settings\Mark\Local Settings\Temporary Internet Files\Content.IE5\ORTRY7CD\MC900437663[1].wmf"/>
          <p:cNvPicPr>
            <a:picLocks noChangeAspect="1" noChangeArrowheads="1"/>
          </p:cNvPicPr>
          <p:nvPr/>
        </p:nvPicPr>
        <p:blipFill>
          <a:blip r:embed="rId3" cstate="print"/>
          <a:srcRect/>
          <a:stretch>
            <a:fillRect/>
          </a:stretch>
        </p:blipFill>
        <p:spPr bwMode="auto">
          <a:xfrm>
            <a:off x="457200" y="1371600"/>
            <a:ext cx="1758950" cy="1816100"/>
          </a:xfrm>
          <a:prstGeom prst="rect">
            <a:avLst/>
          </a:prstGeom>
          <a:noFill/>
        </p:spPr>
      </p:pic>
      <p:pic>
        <p:nvPicPr>
          <p:cNvPr id="4098" name="Picture 2" descr="C:\Documents and Settings\Mark\Local Settings\Temporary Internet Files\Content.IE5\04FBTT1C\MC900437687[1].wmf"/>
          <p:cNvPicPr>
            <a:picLocks noChangeAspect="1" noChangeArrowheads="1"/>
          </p:cNvPicPr>
          <p:nvPr/>
        </p:nvPicPr>
        <p:blipFill>
          <a:blip r:embed="rId4" cstate="print"/>
          <a:srcRect/>
          <a:stretch>
            <a:fillRect/>
          </a:stretch>
        </p:blipFill>
        <p:spPr bwMode="auto">
          <a:xfrm>
            <a:off x="485775" y="3983038"/>
            <a:ext cx="1879600" cy="17970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0"/>
            <a:ext cx="5105400" cy="7086600"/>
          </a:xfrm>
        </p:spPr>
        <p:txBody>
          <a:bodyPr/>
          <a:lstStyle/>
          <a:p>
            <a:pPr algn="l"/>
            <a:r>
              <a:rPr lang="en-US" sz="4800" cap="none" dirty="0" smtClean="0"/>
              <a:t>1.Green-  because it is the right thing to do. </a:t>
            </a:r>
            <a:br>
              <a:rPr lang="en-US" sz="4800" cap="none" dirty="0" smtClean="0"/>
            </a:br>
            <a:r>
              <a:rPr lang="en-US" sz="4800" cap="none" dirty="0" smtClean="0"/>
              <a:t/>
            </a:r>
            <a:br>
              <a:rPr lang="en-US" sz="4800" cap="none" dirty="0" smtClean="0"/>
            </a:br>
            <a:r>
              <a:rPr lang="en-US" sz="4800" cap="none" dirty="0" smtClean="0"/>
              <a:t>2.Micro fiber-  because it works!</a:t>
            </a:r>
            <a:br>
              <a:rPr lang="en-US" sz="4800" cap="none" dirty="0" smtClean="0"/>
            </a:br>
            <a:r>
              <a:rPr lang="en-US" dirty="0" smtClean="0"/>
              <a:t/>
            </a:r>
            <a:br>
              <a:rPr lang="en-US" dirty="0" smtClean="0"/>
            </a:b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0" y="2057400"/>
            <a:ext cx="2819400" cy="2667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730630">
            <a:off x="2833659" y="226184"/>
            <a:ext cx="5105400" cy="1981200"/>
          </a:xfrm>
        </p:spPr>
        <p:txBody>
          <a:bodyPr/>
          <a:lstStyle/>
          <a:p>
            <a:pPr algn="l"/>
            <a:r>
              <a:rPr lang="en-US" dirty="0" smtClean="0"/>
              <a:t>Micro Fiber</a:t>
            </a:r>
            <a:br>
              <a:rPr lang="en-US" dirty="0" smtClean="0"/>
            </a:br>
            <a:r>
              <a:rPr lang="en-US" dirty="0" smtClean="0"/>
              <a:t>makes it</a:t>
            </a:r>
            <a:br>
              <a:rPr lang="en-US" dirty="0" smtClean="0"/>
            </a:br>
            <a:r>
              <a:rPr lang="en-US" dirty="0" smtClean="0"/>
              <a:t>happen !</a:t>
            </a:r>
            <a:endParaRPr lang="en-US" dirty="0"/>
          </a:p>
        </p:txBody>
      </p:sp>
      <p:pic>
        <p:nvPicPr>
          <p:cNvPr id="5" name="Picture 4" descr="P5132001.JPG"/>
          <p:cNvPicPr>
            <a:picLocks noChangeAspect="1"/>
          </p:cNvPicPr>
          <p:nvPr/>
        </p:nvPicPr>
        <p:blipFill>
          <a:blip r:embed="rId2" cstate="print"/>
          <a:stretch>
            <a:fillRect/>
          </a:stretch>
        </p:blipFill>
        <p:spPr>
          <a:xfrm>
            <a:off x="5829300" y="990600"/>
            <a:ext cx="3009899" cy="2819400"/>
          </a:xfrm>
          <a:prstGeom prst="rect">
            <a:avLst/>
          </a:prstGeom>
          <a:effectLst>
            <a:glow rad="228600">
              <a:schemeClr val="bg1">
                <a:alpha val="40000"/>
              </a:schemeClr>
            </a:glow>
          </a:effectLst>
        </p:spPr>
      </p:pic>
      <p:pic>
        <p:nvPicPr>
          <p:cNvPr id="6" name="Picture 5" descr="images.jpeg"/>
          <p:cNvPicPr>
            <a:picLocks noChangeAspect="1"/>
          </p:cNvPicPr>
          <p:nvPr/>
        </p:nvPicPr>
        <p:blipFill>
          <a:blip r:embed="rId3" cstate="print"/>
          <a:stretch>
            <a:fillRect/>
          </a:stretch>
        </p:blipFill>
        <p:spPr>
          <a:xfrm>
            <a:off x="457200" y="1905000"/>
            <a:ext cx="1704975" cy="2676525"/>
          </a:xfrm>
          <a:prstGeom prst="rect">
            <a:avLst/>
          </a:prstGeom>
        </p:spPr>
      </p:pic>
      <p:pic>
        <p:nvPicPr>
          <p:cNvPr id="7" name="Picture 6" descr="Process.clean.slides 053.jpg"/>
          <p:cNvPicPr>
            <a:picLocks noChangeAspect="1"/>
          </p:cNvPicPr>
          <p:nvPr/>
        </p:nvPicPr>
        <p:blipFill>
          <a:blip r:embed="rId4" cstate="print"/>
          <a:srcRect l="8333" b="16667"/>
          <a:stretch>
            <a:fillRect/>
          </a:stretch>
        </p:blipFill>
        <p:spPr>
          <a:xfrm>
            <a:off x="3048000" y="4148569"/>
            <a:ext cx="3124200" cy="2389909"/>
          </a:xfrm>
          <a:prstGeom prst="rect">
            <a:avLst/>
          </a:prstGeom>
          <a:effectLst>
            <a:glow rad="228600">
              <a:schemeClr val="bg1">
                <a:alpha val="40000"/>
              </a:schemeClr>
            </a:glow>
          </a:effectLst>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3400"/>
            <a:ext cx="5348068" cy="7086600"/>
          </a:xfrm>
        </p:spPr>
        <p:txBody>
          <a:bodyPr/>
          <a:lstStyle/>
          <a:p>
            <a:pPr algn="l"/>
            <a:r>
              <a:rPr lang="en-US" sz="4400" cap="none" dirty="0" smtClean="0"/>
              <a:t>3. Backpack suction vacuuming technology. </a:t>
            </a:r>
            <a:br>
              <a:rPr lang="en-US" sz="4400" cap="none" dirty="0" smtClean="0"/>
            </a:br>
            <a:r>
              <a:rPr lang="en-US" sz="4400" cap="none" dirty="0" smtClean="0"/>
              <a:t>50%-80 % faster and it changed the cleaning industry.</a:t>
            </a:r>
            <a:br>
              <a:rPr lang="en-US" sz="4400" cap="none" dirty="0" smtClean="0"/>
            </a:br>
            <a:r>
              <a:rPr lang="en-US" sz="4400" cap="none" dirty="0" smtClean="0"/>
              <a:t/>
            </a:r>
            <a:br>
              <a:rPr lang="en-US" sz="4400" cap="none" dirty="0" smtClean="0"/>
            </a:br>
            <a:r>
              <a:rPr lang="en-US" dirty="0" smtClean="0"/>
              <a:t/>
            </a:r>
            <a:br>
              <a:rPr lang="en-US" dirty="0" smtClean="0"/>
            </a:b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057400"/>
            <a:ext cx="2819400" cy="2667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1447800"/>
            <a:ext cx="3810000" cy="3477875"/>
          </a:xfrm>
          <a:prstGeom prst="rect">
            <a:avLst/>
          </a:prstGeom>
          <a:noFill/>
        </p:spPr>
        <p:txBody>
          <a:bodyPr wrap="square" rtlCol="0">
            <a:spAutoFit/>
          </a:bodyPr>
          <a:lstStyle/>
          <a:p>
            <a:r>
              <a:rPr lang="en-US" sz="4400" i="1" dirty="0" smtClean="0">
                <a:solidFill>
                  <a:schemeClr val="bg1"/>
                </a:solidFill>
                <a:effectLst>
                  <a:outerShdw blurRad="38100" dist="38100" dir="2700000" algn="tl">
                    <a:srgbClr val="000000">
                      <a:alpha val="43137"/>
                    </a:srgbClr>
                  </a:outerShdw>
                </a:effectLst>
              </a:rPr>
              <a:t>Backpack</a:t>
            </a:r>
          </a:p>
          <a:p>
            <a:endParaRPr lang="en-US" sz="4400" i="1" dirty="0" smtClean="0">
              <a:solidFill>
                <a:schemeClr val="bg1"/>
              </a:solidFill>
              <a:effectLst>
                <a:outerShdw blurRad="38100" dist="38100" dir="2700000" algn="tl">
                  <a:srgbClr val="000000">
                    <a:alpha val="43137"/>
                  </a:srgbClr>
                </a:outerShdw>
              </a:effectLst>
            </a:endParaRPr>
          </a:p>
          <a:p>
            <a:r>
              <a:rPr lang="en-US" sz="4400" i="1" dirty="0" smtClean="0">
                <a:solidFill>
                  <a:schemeClr val="bg1"/>
                </a:solidFill>
                <a:effectLst>
                  <a:outerShdw blurRad="38100" dist="38100" dir="2700000" algn="tl">
                    <a:srgbClr val="000000">
                      <a:alpha val="43137"/>
                    </a:srgbClr>
                  </a:outerShdw>
                </a:effectLst>
              </a:rPr>
              <a:t>No-Nonsense</a:t>
            </a:r>
          </a:p>
          <a:p>
            <a:endParaRPr lang="en-US" sz="4400" i="1" dirty="0" smtClean="0">
              <a:solidFill>
                <a:schemeClr val="bg1"/>
              </a:solidFill>
              <a:effectLst>
                <a:outerShdw blurRad="38100" dist="38100" dir="2700000" algn="tl">
                  <a:srgbClr val="000000">
                    <a:alpha val="43137"/>
                  </a:srgbClr>
                </a:outerShdw>
              </a:effectLst>
            </a:endParaRPr>
          </a:p>
          <a:p>
            <a:r>
              <a:rPr lang="en-US" sz="4400" i="1" dirty="0" smtClean="0">
                <a:solidFill>
                  <a:schemeClr val="bg1"/>
                </a:solidFill>
                <a:effectLst>
                  <a:outerShdw blurRad="38100" dist="38100" dir="2700000" algn="tl">
                    <a:srgbClr val="000000">
                      <a:alpha val="43137"/>
                    </a:srgbClr>
                  </a:outerShdw>
                </a:effectLst>
              </a:rPr>
              <a:t>High Tech</a:t>
            </a:r>
            <a:endParaRPr lang="en-US" sz="4400" i="1" dirty="0">
              <a:solidFill>
                <a:schemeClr val="bg1"/>
              </a:solidFill>
              <a:effectLst>
                <a:outerShdw blurRad="38100" dist="38100" dir="2700000" algn="tl">
                  <a:srgbClr val="000000">
                    <a:alpha val="43137"/>
                  </a:srgbClr>
                </a:outerShdw>
              </a:effectLst>
            </a:endParaRPr>
          </a:p>
        </p:txBody>
      </p:sp>
      <p:pic>
        <p:nvPicPr>
          <p:cNvPr id="6" name="Picture 5" descr="images.jpeg"/>
          <p:cNvPicPr>
            <a:picLocks noChangeAspect="1"/>
          </p:cNvPicPr>
          <p:nvPr/>
        </p:nvPicPr>
        <p:blipFill>
          <a:blip r:embed="rId2" cstate="print"/>
          <a:stretch>
            <a:fillRect/>
          </a:stretch>
        </p:blipFill>
        <p:spPr>
          <a:xfrm>
            <a:off x="381000" y="3352800"/>
            <a:ext cx="1704975" cy="2676525"/>
          </a:xfrm>
          <a:prstGeom prst="rect">
            <a:avLst/>
          </a:prstGeom>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219200"/>
            <a:ext cx="5348068" cy="7086600"/>
          </a:xfrm>
        </p:spPr>
        <p:txBody>
          <a:bodyPr/>
          <a:lstStyle/>
          <a:p>
            <a:pPr algn="l"/>
            <a:r>
              <a:rPr lang="en-US" sz="4800" cap="none" dirty="0" smtClean="0"/>
              <a:t>4. Spray and vacuum restroom cleaning 50% faster, cleaning healthier. It is changing the cleaning industry.</a:t>
            </a:r>
            <a:br>
              <a:rPr lang="en-US" sz="4800" cap="none" dirty="0" smtClean="0"/>
            </a:br>
            <a:r>
              <a:rPr lang="en-US" sz="4000" dirty="0" smtClean="0"/>
              <a:t/>
            </a:r>
            <a:br>
              <a:rPr lang="en-US" sz="4000" dirty="0" smtClean="0"/>
            </a:br>
            <a:r>
              <a:rPr lang="en-US" sz="4000" dirty="0" smtClean="0"/>
              <a:t/>
            </a:r>
            <a:br>
              <a:rPr lang="en-US" sz="4000" dirty="0" smtClean="0"/>
            </a:br>
            <a:r>
              <a:rPr lang="en-US" dirty="0" smtClean="0"/>
              <a:t/>
            </a:r>
            <a:br>
              <a:rPr lang="en-US" dirty="0" smtClean="0"/>
            </a:b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057400"/>
            <a:ext cx="2819400" cy="2667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eg"/>
          <p:cNvPicPr>
            <a:picLocks noChangeAspect="1"/>
          </p:cNvPicPr>
          <p:nvPr/>
        </p:nvPicPr>
        <p:blipFill>
          <a:blip r:embed="rId2" cstate="print"/>
          <a:stretch>
            <a:fillRect/>
          </a:stretch>
        </p:blipFill>
        <p:spPr>
          <a:xfrm>
            <a:off x="304800" y="2286000"/>
            <a:ext cx="1704975" cy="2676525"/>
          </a:xfrm>
          <a:prstGeom prst="rect">
            <a:avLst/>
          </a:prstGeom>
        </p:spPr>
      </p:pic>
      <p:pic>
        <p:nvPicPr>
          <p:cNvPr id="6" name="Picture 5" descr="P5131914.jpg"/>
          <p:cNvPicPr>
            <a:picLocks noChangeAspect="1"/>
          </p:cNvPicPr>
          <p:nvPr/>
        </p:nvPicPr>
        <p:blipFill>
          <a:blip r:embed="rId3" cstate="print"/>
          <a:stretch>
            <a:fillRect/>
          </a:stretch>
        </p:blipFill>
        <p:spPr>
          <a:xfrm>
            <a:off x="3103418" y="381000"/>
            <a:ext cx="5562803" cy="6092336"/>
          </a:xfrm>
          <a:prstGeom prst="rect">
            <a:avLst/>
          </a:prstGeom>
          <a:effectLst>
            <a:glow rad="228600">
              <a:schemeClr val="bg1">
                <a:alpha val="40000"/>
              </a:schemeClr>
            </a:glow>
          </a:effectLst>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219200"/>
            <a:ext cx="5348068" cy="6324600"/>
          </a:xfrm>
        </p:spPr>
        <p:txBody>
          <a:bodyPr/>
          <a:lstStyle/>
          <a:p>
            <a:pPr algn="l"/>
            <a:r>
              <a:rPr lang="en-US" sz="4800" cap="none" dirty="0" smtClean="0"/>
              <a:t>5. ICM – ATP testing- now we can use </a:t>
            </a:r>
            <a:r>
              <a:rPr lang="en-US" sz="4800" u="sng" cap="none" dirty="0" smtClean="0"/>
              <a:t>science</a:t>
            </a:r>
            <a:r>
              <a:rPr lang="en-US" sz="4800" cap="none" dirty="0" smtClean="0"/>
              <a:t> to back up what we say. </a:t>
            </a:r>
            <a:br>
              <a:rPr lang="en-US" sz="4800" cap="none" dirty="0" smtClean="0"/>
            </a:br>
            <a:r>
              <a:rPr lang="en-US" sz="4000" dirty="0" smtClean="0"/>
              <a:t/>
            </a:r>
            <a:br>
              <a:rPr lang="en-US" sz="4000" dirty="0" smtClean="0"/>
            </a:br>
            <a:r>
              <a:rPr lang="en-US" sz="4000" dirty="0" smtClean="0"/>
              <a:t/>
            </a:r>
            <a:br>
              <a:rPr lang="en-US" sz="4000" dirty="0" smtClean="0"/>
            </a:br>
            <a:r>
              <a:rPr lang="en-US" dirty="0" smtClean="0"/>
              <a:t/>
            </a:r>
            <a:br>
              <a:rPr lang="en-US" dirty="0" smtClean="0"/>
            </a:b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057400"/>
            <a:ext cx="2819400" cy="2667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42900"/>
            <a:ext cx="5105400" cy="6781800"/>
          </a:xfrm>
        </p:spPr>
        <p:txBody>
          <a:bodyPr/>
          <a:lstStyle/>
          <a:p>
            <a:pPr algn="l"/>
            <a:r>
              <a:rPr lang="en-US" i="1" dirty="0" smtClean="0"/>
              <a:t>PCHS</a:t>
            </a:r>
            <a:r>
              <a:rPr lang="en-US" dirty="0" smtClean="0"/>
              <a:t> </a:t>
            </a:r>
            <a:r>
              <a:rPr lang="en-US" cap="none" dirty="0" smtClean="0"/>
              <a:t>Is a management based cleaning system set in a K-12 environment with emphasis on cleaning student and staff spaces for health.</a:t>
            </a:r>
            <a:r>
              <a:rPr lang="en-US" dirty="0" smtClean="0"/>
              <a:t/>
            </a:r>
            <a:br>
              <a:rPr lang="en-US" dirty="0" smtClean="0"/>
            </a:br>
            <a:endParaRPr lang="en-US" dirty="0"/>
          </a:p>
        </p:txBody>
      </p:sp>
      <p:pic>
        <p:nvPicPr>
          <p:cNvPr id="1029" name="Picture 5" descr="C:\Program Files\Microsoft Office\MEDIA\CAGCAT10\j0297707.wmf"/>
          <p:cNvPicPr>
            <a:picLocks noChangeAspect="1" noChangeArrowheads="1"/>
          </p:cNvPicPr>
          <p:nvPr/>
        </p:nvPicPr>
        <p:blipFill>
          <a:blip r:embed="rId2" cstate="print"/>
          <a:srcRect/>
          <a:stretch>
            <a:fillRect/>
          </a:stretch>
        </p:blipFill>
        <p:spPr bwMode="auto">
          <a:xfrm>
            <a:off x="0" y="1828800"/>
            <a:ext cx="3096223" cy="3810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600200"/>
          </a:xfrm>
        </p:spPr>
        <p:txBody>
          <a:bodyPr/>
          <a:lstStyle/>
          <a:p>
            <a:pPr algn="l"/>
            <a:r>
              <a:rPr lang="en-US" dirty="0" smtClean="0"/>
              <a:t>Cutting edge</a:t>
            </a:r>
            <a:br>
              <a:rPr lang="en-US" dirty="0" smtClean="0"/>
            </a:br>
            <a:r>
              <a:rPr lang="en-US" dirty="0" smtClean="0"/>
              <a:t>technology</a:t>
            </a:r>
            <a:endParaRPr lang="en-US" dirty="0"/>
          </a:p>
        </p:txBody>
      </p:sp>
      <p:pic>
        <p:nvPicPr>
          <p:cNvPr id="5" name="Picture 4" descr="Process.clean.slides 052.jpg"/>
          <p:cNvPicPr>
            <a:picLocks noChangeAspect="1"/>
          </p:cNvPicPr>
          <p:nvPr/>
        </p:nvPicPr>
        <p:blipFill>
          <a:blip r:embed="rId2" cstate="print"/>
          <a:stretch>
            <a:fillRect/>
          </a:stretch>
        </p:blipFill>
        <p:spPr>
          <a:xfrm>
            <a:off x="914400" y="2514600"/>
            <a:ext cx="7391400" cy="3429000"/>
          </a:xfrm>
          <a:prstGeom prst="rect">
            <a:avLst/>
          </a:prstGeom>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676400"/>
            <a:ext cx="5105400" cy="2868168"/>
          </a:xfrm>
        </p:spPr>
        <p:txBody>
          <a:bodyPr/>
          <a:lstStyle/>
          <a:p>
            <a:pPr algn="ctr"/>
            <a:r>
              <a:rPr lang="en-US" sz="6600" dirty="0" smtClean="0"/>
              <a:t>The PCHS VALUE</a:t>
            </a:r>
            <a:br>
              <a:rPr lang="en-US" sz="6600" dirty="0" smtClean="0"/>
            </a:br>
            <a:endParaRPr lang="en-US" sz="6600" dirty="0"/>
          </a:p>
        </p:txBody>
      </p:sp>
      <p:sp>
        <p:nvSpPr>
          <p:cNvPr id="3" name="Subtitle 2"/>
          <p:cNvSpPr>
            <a:spLocks noGrp="1"/>
          </p:cNvSpPr>
          <p:nvPr>
            <p:ph type="subTitle" idx="1"/>
          </p:nvPr>
        </p:nvSpPr>
        <p:spPr>
          <a:xfrm>
            <a:off x="3354442" y="3539864"/>
            <a:ext cx="5114778" cy="2708536"/>
          </a:xfrm>
        </p:spPr>
        <p:txBody>
          <a:bodyPr/>
          <a:lstStyle/>
          <a:p>
            <a:pPr algn="l"/>
            <a:endParaRPr lang="en-US" dirty="0" smtClean="0"/>
          </a:p>
          <a:p>
            <a:pPr algn="l"/>
            <a:endParaRPr lang="en-US" dirty="0" smtClean="0"/>
          </a:p>
          <a:p>
            <a:pPr algn="l"/>
            <a:endParaRPr lang="en-US" dirty="0" smtClean="0"/>
          </a:p>
          <a:p>
            <a:pPr algn="l"/>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600200"/>
            <a:ext cx="2209800" cy="378602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143000"/>
            <a:ext cx="5105400" cy="4343400"/>
          </a:xfrm>
        </p:spPr>
        <p:txBody>
          <a:bodyPr/>
          <a:lstStyle/>
          <a:p>
            <a:pPr algn="l"/>
            <a:r>
              <a:rPr lang="en-US" sz="4800" cap="none" dirty="0" smtClean="0"/>
              <a:t>The alternative to privatization, outsourcing and broken budgets is doing more with less…</a:t>
            </a:r>
            <a:endParaRPr lang="en-US" sz="4800" cap="none" dirty="0"/>
          </a:p>
        </p:txBody>
      </p:sp>
      <p:pic>
        <p:nvPicPr>
          <p:cNvPr id="9218" name="Picture 2"/>
          <p:cNvPicPr>
            <a:picLocks noChangeAspect="1" noChangeArrowheads="1"/>
          </p:cNvPicPr>
          <p:nvPr/>
        </p:nvPicPr>
        <p:blipFill>
          <a:blip r:embed="rId2" cstate="print"/>
          <a:srcRect/>
          <a:stretch>
            <a:fillRect/>
          </a:stretch>
        </p:blipFill>
        <p:spPr bwMode="auto">
          <a:xfrm>
            <a:off x="-5324" y="1905000"/>
            <a:ext cx="3144498" cy="32004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cap="none" dirty="0" smtClean="0"/>
              <a:t>Today many schools are STUCK in the dark ages of cleaning</a:t>
            </a:r>
            <a:r>
              <a:rPr lang="en-US" dirty="0" smtClean="0"/>
              <a:t>. </a:t>
            </a:r>
            <a:endParaRPr lang="en-US" dirty="0"/>
          </a:p>
        </p:txBody>
      </p:sp>
      <p:sp>
        <p:nvSpPr>
          <p:cNvPr id="4" name="TextBox 3"/>
          <p:cNvSpPr txBox="1"/>
          <p:nvPr/>
        </p:nvSpPr>
        <p:spPr>
          <a:xfrm rot="20722688">
            <a:off x="533400" y="2057400"/>
            <a:ext cx="1981200" cy="1754326"/>
          </a:xfrm>
          <a:prstGeom prst="rect">
            <a:avLst/>
          </a:prstGeom>
          <a:noFill/>
          <a:effectLst>
            <a:glow rad="228600">
              <a:schemeClr val="accent6">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OH </a:t>
            </a:r>
          </a:p>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caveman1.jpg"/>
          <p:cNvPicPr>
            <a:picLocks noChangeAspect="1"/>
          </p:cNvPicPr>
          <p:nvPr/>
        </p:nvPicPr>
        <p:blipFill>
          <a:blip r:embed="rId2" cstate="print"/>
          <a:stretch>
            <a:fillRect/>
          </a:stretch>
        </p:blipFill>
        <p:spPr>
          <a:xfrm>
            <a:off x="2743200" y="3886200"/>
            <a:ext cx="5867400" cy="2526242"/>
          </a:xfrm>
          <a:prstGeom prst="rect">
            <a:avLst/>
          </a:prstGeom>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0"/>
            <a:ext cx="5105400" cy="7086600"/>
          </a:xfrm>
        </p:spPr>
        <p:txBody>
          <a:bodyPr/>
          <a:lstStyle/>
          <a:p>
            <a:pPr algn="l"/>
            <a:r>
              <a:rPr lang="en-US" sz="3600" cap="none" spc="-300" dirty="0" smtClean="0"/>
              <a:t>They are fifty years behind the technical curve.</a:t>
            </a:r>
            <a:br>
              <a:rPr lang="en-US" sz="3600" cap="none" spc="-300" dirty="0" smtClean="0"/>
            </a:br>
            <a:r>
              <a:rPr lang="en-US" sz="3600" cap="none" spc="-300" dirty="0" smtClean="0"/>
              <a:t>Process Cleaning for Healthy </a:t>
            </a:r>
            <a:r>
              <a:rPr lang="en-US" sz="3600" cap="none" spc="-300" dirty="0"/>
              <a:t>S</a:t>
            </a:r>
            <a:r>
              <a:rPr lang="en-US" sz="3600" cap="none" spc="-300" dirty="0" smtClean="0"/>
              <a:t>chools will help you step into a new and exciting age of specialization, systems application, technical advancement and scientific measurement.</a:t>
            </a:r>
            <a:br>
              <a:rPr lang="en-US" sz="3600" cap="none" spc="-300" dirty="0" smtClean="0"/>
            </a:br>
            <a:endParaRPr lang="en-US" sz="3600" cap="none" spc="-300" dirty="0"/>
          </a:p>
        </p:txBody>
      </p:sp>
      <p:pic>
        <p:nvPicPr>
          <p:cNvPr id="53250" name="Picture 2" descr="C:\Program Files\Microsoft Office\MEDIA\CAGCAT10\j0215086.wmf"/>
          <p:cNvPicPr>
            <a:picLocks noChangeAspect="1" noChangeArrowheads="1"/>
          </p:cNvPicPr>
          <p:nvPr/>
        </p:nvPicPr>
        <p:blipFill>
          <a:blip r:embed="rId2" cstate="print"/>
          <a:srcRect/>
          <a:stretch>
            <a:fillRect/>
          </a:stretch>
        </p:blipFill>
        <p:spPr bwMode="auto">
          <a:xfrm>
            <a:off x="381000" y="533400"/>
            <a:ext cx="2003425" cy="3137295"/>
          </a:xfrm>
          <a:prstGeom prst="rect">
            <a:avLst/>
          </a:prstGeom>
          <a:noFill/>
        </p:spPr>
      </p:pic>
      <p:pic>
        <p:nvPicPr>
          <p:cNvPr id="5" name="Picture 4" descr="lady.janitor.jpeg"/>
          <p:cNvPicPr>
            <a:picLocks noChangeAspect="1"/>
          </p:cNvPicPr>
          <p:nvPr/>
        </p:nvPicPr>
        <p:blipFill>
          <a:blip r:embed="rId3" cstate="print"/>
          <a:stretch>
            <a:fillRect/>
          </a:stretch>
        </p:blipFill>
        <p:spPr>
          <a:xfrm>
            <a:off x="304800" y="4114800"/>
            <a:ext cx="2257425" cy="2019300"/>
          </a:xfrm>
          <a:prstGeom prst="rect">
            <a:avLst/>
          </a:prstGeom>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6324600"/>
          </a:xfrm>
        </p:spPr>
        <p:txBody>
          <a:bodyPr/>
          <a:lstStyle/>
          <a:p>
            <a:pPr algn="l"/>
            <a:r>
              <a:rPr lang="en-US" sz="4800" cap="none" dirty="0" smtClean="0"/>
              <a:t>The result …</a:t>
            </a:r>
            <a:br>
              <a:rPr lang="en-US" sz="4800" cap="none" dirty="0" smtClean="0"/>
            </a:br>
            <a:r>
              <a:rPr lang="en-US" sz="4800" cap="none" dirty="0" smtClean="0"/>
              <a:t>cleaner, more germ-free student and staff spaces at a savings to the tax payer.</a:t>
            </a:r>
            <a:r>
              <a:rPr lang="en-US" sz="4400" dirty="0" smtClean="0"/>
              <a:t/>
            </a:r>
            <a:br>
              <a:rPr lang="en-US" sz="4400" dirty="0" smtClean="0"/>
            </a:br>
            <a:endParaRPr lang="en-US" sz="4400" dirty="0"/>
          </a:p>
        </p:txBody>
      </p:sp>
      <p:pic>
        <p:nvPicPr>
          <p:cNvPr id="54274" name="Picture 2"/>
          <p:cNvPicPr>
            <a:picLocks noChangeAspect="1" noChangeArrowheads="1"/>
          </p:cNvPicPr>
          <p:nvPr/>
        </p:nvPicPr>
        <p:blipFill>
          <a:blip r:embed="rId2" cstate="print"/>
          <a:srcRect/>
          <a:stretch>
            <a:fillRect/>
          </a:stretch>
        </p:blipFill>
        <p:spPr bwMode="auto">
          <a:xfrm>
            <a:off x="0" y="685800"/>
            <a:ext cx="1809750" cy="158115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609600" y="2514600"/>
            <a:ext cx="1828800" cy="1819275"/>
          </a:xfrm>
          <a:prstGeom prst="rect">
            <a:avLst/>
          </a:prstGeom>
          <a:noFill/>
          <a:ln w="9525">
            <a:noFill/>
            <a:miter lim="800000"/>
            <a:headEnd/>
            <a:tailEnd/>
          </a:ln>
          <a:effectLst/>
        </p:spPr>
      </p:pic>
      <p:pic>
        <p:nvPicPr>
          <p:cNvPr id="54276" name="Picture 4"/>
          <p:cNvPicPr>
            <a:picLocks noChangeAspect="1" noChangeArrowheads="1"/>
          </p:cNvPicPr>
          <p:nvPr/>
        </p:nvPicPr>
        <p:blipFill>
          <a:blip r:embed="rId4" cstate="print"/>
          <a:srcRect/>
          <a:stretch>
            <a:fillRect/>
          </a:stretch>
        </p:blipFill>
        <p:spPr bwMode="auto">
          <a:xfrm>
            <a:off x="381000" y="5105400"/>
            <a:ext cx="1821600" cy="120491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0"/>
            <a:ext cx="6324600" cy="5257800"/>
          </a:xfrm>
        </p:spPr>
        <p:txBody>
          <a:bodyPr/>
          <a:lstStyle/>
          <a:p>
            <a:pPr algn="l"/>
            <a:r>
              <a:rPr lang="en-US" dirty="0" smtClean="0"/>
              <a:t>        Thank you !</a:t>
            </a:r>
            <a:br>
              <a:rPr lang="en-US" dirty="0" smtClean="0"/>
            </a:br>
            <a:r>
              <a:rPr lang="en-US" sz="4000" cap="none" dirty="0" smtClean="0"/>
              <a:t>Rex Morrison</a:t>
            </a:r>
            <a:br>
              <a:rPr lang="en-US" sz="4000" cap="none" dirty="0" smtClean="0"/>
            </a:br>
            <a:r>
              <a:rPr lang="en-US" sz="4000" u="sng" cap="none" dirty="0"/>
              <a:t>rex.morrison1@gmail.com</a:t>
            </a:r>
            <a:r>
              <a:rPr lang="en-US" sz="3200" u="sng" dirty="0" smtClean="0"/>
              <a:t/>
            </a:r>
            <a:br>
              <a:rPr lang="en-US" sz="3200" u="sng" dirty="0" smtClean="0"/>
            </a:br>
            <a:r>
              <a:rPr lang="en-US" sz="4400" dirty="0" smtClean="0"/>
              <a:t/>
            </a:r>
            <a:br>
              <a:rPr lang="en-US" sz="4400" dirty="0" smtClean="0"/>
            </a:br>
            <a:r>
              <a:rPr lang="en-US" sz="4400" dirty="0" smtClean="0"/>
              <a:t/>
            </a:r>
            <a:br>
              <a:rPr lang="en-US" sz="4400" dirty="0" smtClean="0"/>
            </a:br>
            <a:endParaRPr lang="en-US" sz="4400" dirty="0"/>
          </a:p>
        </p:txBody>
      </p:sp>
      <p:pic>
        <p:nvPicPr>
          <p:cNvPr id="4" name="Picture 3" descr="Rex 2.jpg"/>
          <p:cNvPicPr>
            <a:picLocks noChangeAspect="1"/>
          </p:cNvPicPr>
          <p:nvPr/>
        </p:nvPicPr>
        <p:blipFill>
          <a:blip r:embed="rId2" cstate="print"/>
          <a:stretch>
            <a:fillRect/>
          </a:stretch>
        </p:blipFill>
        <p:spPr>
          <a:xfrm>
            <a:off x="381000" y="1447800"/>
            <a:ext cx="1828800" cy="3429000"/>
          </a:xfrm>
          <a:prstGeom prst="rect">
            <a:avLst/>
          </a:prstGeom>
        </p:spPr>
      </p:pic>
      <p:pic>
        <p:nvPicPr>
          <p:cNvPr id="5" name="Picture 4" descr="PCHS LOGO.png"/>
          <p:cNvPicPr>
            <a:picLocks noChangeAspect="1"/>
          </p:cNvPicPr>
          <p:nvPr/>
        </p:nvPicPr>
        <p:blipFill>
          <a:blip r:embed="rId3" cstate="print"/>
          <a:stretch>
            <a:fillRect/>
          </a:stretch>
        </p:blipFill>
        <p:spPr>
          <a:xfrm>
            <a:off x="4114800" y="3276600"/>
            <a:ext cx="3200400" cy="3187598"/>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533400"/>
            <a:ext cx="5105400" cy="6324600"/>
          </a:xfrm>
        </p:spPr>
        <p:txBody>
          <a:bodyPr/>
          <a:lstStyle/>
          <a:p>
            <a:pPr algn="l"/>
            <a:r>
              <a:rPr lang="en-US" cap="none" dirty="0" smtClean="0"/>
              <a:t>A non-profit (501c3) consortium made up of school employees helping other school employees. “Schools Helping Schools.”</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3429000" y="5756752"/>
            <a:ext cx="5114778" cy="1101248"/>
          </a:xfrm>
        </p:spPr>
        <p:txBody>
          <a:bodyPr>
            <a:normAutofit/>
          </a:bodyPr>
          <a:lstStyle/>
          <a:p>
            <a:pPr algn="ctr"/>
            <a:r>
              <a:rPr lang="en-US" sz="2400" b="1" dirty="0" smtClean="0"/>
              <a:t>PCHS Consortium President, </a:t>
            </a:r>
          </a:p>
          <a:p>
            <a:pPr algn="ctr"/>
            <a:r>
              <a:rPr lang="en-US" sz="2400" b="1" dirty="0" smtClean="0"/>
              <a:t>Rex Morrison</a:t>
            </a:r>
          </a:p>
          <a:p>
            <a:endParaRPr lang="en-US" dirty="0"/>
          </a:p>
        </p:txBody>
      </p:sp>
      <p:pic>
        <p:nvPicPr>
          <p:cNvPr id="2050" name="Picture 2" descr="C:\Program Files\Microsoft Office\MEDIA\CAGCAT10\j0299125.wmf"/>
          <p:cNvPicPr>
            <a:picLocks noChangeAspect="1" noChangeArrowheads="1"/>
          </p:cNvPicPr>
          <p:nvPr/>
        </p:nvPicPr>
        <p:blipFill>
          <a:blip r:embed="rId3" cstate="print"/>
          <a:srcRect/>
          <a:stretch>
            <a:fillRect/>
          </a:stretch>
        </p:blipFill>
        <p:spPr bwMode="auto">
          <a:xfrm>
            <a:off x="304800" y="1447800"/>
            <a:ext cx="2461213" cy="4038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5715000"/>
          </a:xfrm>
        </p:spPr>
        <p:txBody>
          <a:bodyPr/>
          <a:lstStyle/>
          <a:p>
            <a:pPr algn="l"/>
            <a:r>
              <a:rPr lang="en-US" u="sng" dirty="0" smtClean="0"/>
              <a:t>PCHS… </a:t>
            </a:r>
            <a:r>
              <a:rPr lang="en-US" u="sng" cap="none" dirty="0" smtClean="0"/>
              <a:t>A history </a:t>
            </a:r>
            <a:r>
              <a:rPr lang="en-US" u="sng" dirty="0" smtClean="0"/>
              <a:t>:</a:t>
            </a:r>
            <a:r>
              <a:rPr lang="en-US" dirty="0" smtClean="0"/>
              <a:t/>
            </a:r>
            <a:br>
              <a:rPr lang="en-US" dirty="0" smtClean="0"/>
            </a:br>
            <a:r>
              <a:rPr lang="en-US" dirty="0" smtClean="0"/>
              <a:t/>
            </a:r>
            <a:br>
              <a:rPr lang="en-US" dirty="0" smtClean="0"/>
            </a:br>
            <a:r>
              <a:rPr lang="en-US" cap="none" dirty="0" smtClean="0"/>
              <a:t>It starts with you … asking yourself </a:t>
            </a:r>
            <a:br>
              <a:rPr lang="en-US" cap="none" dirty="0" smtClean="0"/>
            </a:br>
            <a:r>
              <a:rPr lang="en-US" cap="none" dirty="0" smtClean="0"/>
              <a:t>a few simple questions …</a:t>
            </a:r>
            <a:br>
              <a:rPr lang="en-US" cap="none" dirty="0" smtClean="0"/>
            </a:br>
            <a:endParaRPr lang="en-US" dirty="0"/>
          </a:p>
        </p:txBody>
      </p:sp>
      <p:sp>
        <p:nvSpPr>
          <p:cNvPr id="3" name="Subtitle 2"/>
          <p:cNvSpPr>
            <a:spLocks noGrp="1"/>
          </p:cNvSpPr>
          <p:nvPr>
            <p:ph type="subTitle" idx="1"/>
          </p:nvPr>
        </p:nvSpPr>
        <p:spPr>
          <a:xfrm>
            <a:off x="3354442" y="6858000"/>
            <a:ext cx="5114778" cy="381000"/>
          </a:xfrm>
        </p:spPr>
        <p:txBody>
          <a:bodyPr>
            <a:normAutofit/>
          </a:bodyPr>
          <a:lstStyle/>
          <a:p>
            <a:endParaRPr lang="en-US" dirty="0" smtClean="0"/>
          </a:p>
          <a:p>
            <a:endParaRPr lang="en-US" dirty="0"/>
          </a:p>
        </p:txBody>
      </p:sp>
      <p:sp>
        <p:nvSpPr>
          <p:cNvPr id="5" name="Action Button: Help 4">
            <a:hlinkClick r:id="" action="ppaction://noaction" highlightClick="1"/>
          </p:cNvPr>
          <p:cNvSpPr/>
          <p:nvPr/>
        </p:nvSpPr>
        <p:spPr>
          <a:xfrm>
            <a:off x="381000" y="1676400"/>
            <a:ext cx="2057400" cy="33528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838200"/>
            <a:ext cx="5105400" cy="6019800"/>
          </a:xfrm>
        </p:spPr>
        <p:txBody>
          <a:bodyPr/>
          <a:lstStyle/>
          <a:p>
            <a:pPr algn="l"/>
            <a:r>
              <a:rPr lang="en-US" sz="3200" dirty="0" smtClean="0"/>
              <a:t/>
            </a:r>
            <a:br>
              <a:rPr lang="en-US" sz="3200" dirty="0" smtClean="0"/>
            </a:br>
            <a:r>
              <a:rPr lang="en-US" sz="3200" cap="none" dirty="0" smtClean="0"/>
              <a:t>Does my school district have a set standard for cleaning classrooms and restrooms? </a:t>
            </a:r>
            <a:br>
              <a:rPr lang="en-US" sz="3200" cap="none" dirty="0" smtClean="0"/>
            </a:br>
            <a:r>
              <a:rPr lang="en-US" sz="3200" cap="none" dirty="0" smtClean="0"/>
              <a:t/>
            </a:r>
            <a:br>
              <a:rPr lang="en-US" sz="3200" cap="none" dirty="0" smtClean="0"/>
            </a:br>
            <a:r>
              <a:rPr lang="en-US" sz="3200" cap="none" dirty="0" smtClean="0"/>
              <a:t>Is every custodian in every school cleaning a classroom and a restroom the same way using the same simple steps achieving the same average times?</a:t>
            </a:r>
            <a:r>
              <a:rPr lang="en-US" sz="2800" dirty="0" smtClean="0"/>
              <a:t/>
            </a:r>
            <a:br>
              <a:rPr lang="en-US" sz="2800" dirty="0" smtClean="0"/>
            </a:br>
            <a:endParaRPr lang="en-US" sz="2800" dirty="0"/>
          </a:p>
        </p:txBody>
      </p:sp>
      <p:pic>
        <p:nvPicPr>
          <p:cNvPr id="3074" name="Picture 2" descr="C:\Program Files\Microsoft Office\MEDIA\CAGCAT10\j0234687.gif"/>
          <p:cNvPicPr>
            <a:picLocks noChangeAspect="1" noChangeArrowheads="1" noCrop="1"/>
          </p:cNvPicPr>
          <p:nvPr/>
        </p:nvPicPr>
        <p:blipFill>
          <a:blip r:embed="rId2" cstate="print"/>
          <a:srcRect/>
          <a:stretch>
            <a:fillRect/>
          </a:stretch>
        </p:blipFill>
        <p:spPr bwMode="auto">
          <a:xfrm rot="20467493">
            <a:off x="269667" y="2207942"/>
            <a:ext cx="2434236" cy="19843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0"/>
            <a:ext cx="5105400" cy="6324600"/>
          </a:xfrm>
        </p:spPr>
        <p:txBody>
          <a:bodyPr/>
          <a:lstStyle/>
          <a:p>
            <a:pPr algn="l"/>
            <a:r>
              <a:rPr lang="en-US" sz="4400" cap="none" dirty="0" smtClean="0"/>
              <a:t>Is there a management system in place at my school district that holds every custodian accountable?</a:t>
            </a:r>
            <a:br>
              <a:rPr lang="en-US" sz="4400" cap="none" dirty="0" smtClean="0"/>
            </a:br>
            <a:endParaRPr lang="en-US" cap="none" dirty="0"/>
          </a:p>
        </p:txBody>
      </p:sp>
      <p:sp>
        <p:nvSpPr>
          <p:cNvPr id="3" name="Subtitle 2"/>
          <p:cNvSpPr>
            <a:spLocks noGrp="1"/>
          </p:cNvSpPr>
          <p:nvPr>
            <p:ph type="subTitle" idx="1"/>
          </p:nvPr>
        </p:nvSpPr>
        <p:spPr>
          <a:xfrm rot="20505913">
            <a:off x="-1971232" y="3127998"/>
            <a:ext cx="5114778" cy="1371600"/>
          </a:xfrm>
        </p:spPr>
        <p:txBody>
          <a:bodyPr>
            <a:normAutofit/>
          </a:bodyPr>
          <a:lstStyle/>
          <a:p>
            <a:r>
              <a:rPr lang="en-US" sz="2400" dirty="0" smtClean="0"/>
              <a:t>Accountability !!!!!</a:t>
            </a:r>
            <a:endParaRPr lang="en-US" sz="2400" dirty="0"/>
          </a:p>
        </p:txBody>
      </p:sp>
      <p:sp>
        <p:nvSpPr>
          <p:cNvPr id="10" name="Cloud Callout 9"/>
          <p:cNvSpPr/>
          <p:nvPr/>
        </p:nvSpPr>
        <p:spPr>
          <a:xfrm>
            <a:off x="0" y="1143000"/>
            <a:ext cx="2895600" cy="4191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Help 10">
            <a:hlinkClick r:id="" action="ppaction://noaction" highlightClick="1"/>
          </p:cNvPr>
          <p:cNvSpPr/>
          <p:nvPr/>
        </p:nvSpPr>
        <p:spPr>
          <a:xfrm>
            <a:off x="762000" y="358140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54_janitor.gif"/>
          <p:cNvPicPr>
            <a:picLocks noChangeAspect="1"/>
          </p:cNvPicPr>
          <p:nvPr/>
        </p:nvPicPr>
        <p:blipFill>
          <a:blip r:embed="rId2" cstate="print"/>
          <a:stretch>
            <a:fillRect/>
          </a:stretch>
        </p:blipFill>
        <p:spPr>
          <a:xfrm>
            <a:off x="762000" y="1676400"/>
            <a:ext cx="1676400" cy="1676400"/>
          </a:xfrm>
          <a:prstGeom prst="rect">
            <a:avLst/>
          </a:prstGeom>
        </p:spPr>
      </p:pic>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951</TotalTime>
  <Words>619</Words>
  <Application>Microsoft Office PowerPoint</Application>
  <PresentationFormat>On-screen Show (4:3)</PresentationFormat>
  <Paragraphs>114</Paragraphs>
  <Slides>56</Slides>
  <Notes>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Opulent</vt:lpstr>
      <vt:lpstr>        Introduction:  Process Cleaning  for Healthy Schools™ </vt:lpstr>
      <vt:lpstr>Rex Morrison Founder     </vt:lpstr>
      <vt:lpstr> State of Nevada Employee of      the year       2004 ISSA Custodial    Supervisor of the year       2006 Cashmen Good          Government Award   Washoe County School District -  Outstanding Employee  </vt:lpstr>
      <vt:lpstr>Process Cleaning for Healthy Schools “PCHS” is built upon a combination of specialization and new technology.  </vt:lpstr>
      <vt:lpstr>PCHS Is a management based cleaning system set in a K-12 environment with emphasis on cleaning student and staff spaces for health. </vt:lpstr>
      <vt:lpstr>A non-profit (501c3) consortium made up of school employees helping other school employees. “Schools Helping Schools.”  </vt:lpstr>
      <vt:lpstr>PCHS… A history :  It starts with you … asking yourself  a few simple questions … </vt:lpstr>
      <vt:lpstr> Does my school district have a set standard for cleaning classrooms and restrooms?   Is every custodian in every school cleaning a classroom and a restroom the same way using the same simple steps achieving the same average times? </vt:lpstr>
      <vt:lpstr>Is there a management system in place at my school district that holds every custodian accountable? </vt:lpstr>
      <vt:lpstr>When I was a custodial field supervisor for Washoe County School District  -100 schools, 450 custodians.   We had 450 ways we cleaned a classroom and 450 ways we cleaned a restroom.   </vt:lpstr>
      <vt:lpstr>Chaos &amp; confusion !!   Two forms of Management … </vt:lpstr>
      <vt:lpstr>Is there a simple documentation process to ensure daily custodial  accountability?  Are the students, teachers and staff receiving the highest level of cleanliness at the lowest level of cost?   </vt:lpstr>
      <vt:lpstr>Complaint driven </vt:lpstr>
      <vt:lpstr>Quality driven </vt:lpstr>
      <vt:lpstr>   If you clean for health …  appearance will follow.</vt:lpstr>
      <vt:lpstr> The PCHS Value</vt:lpstr>
      <vt:lpstr>The alternative to privatization, outsourcing and broken budgets is doing more with less.</vt:lpstr>
      <vt:lpstr>The average square footage a custodian can clean set by the ISSA and other staffing studies is 22,000 Sq. Ft.</vt:lpstr>
      <vt:lpstr> PCHS brings that number to an average of 27,000 sq. ft. to 30,000 sq. ft.   In some schools with minimal budget it was 45,000 sq. ft. without sacrificing cleaning for health.    </vt:lpstr>
      <vt:lpstr>The Nuts and Bolts of Process Cleaning for Healthy Schools?   </vt:lpstr>
      <vt:lpstr>Process cleaning is the study of time and motion applied to cleaning a classroom or restroom. These same principles can be applied to convalescent homes, cruise ships, airplanes and the hotel industry. </vt:lpstr>
      <vt:lpstr>Tasks are stacked  like a row of dominos and every cleaning function builds into the next or future cleaning responsibility. </vt:lpstr>
      <vt:lpstr>By following the principles of time, motion and applying them to a K-12 environment  with a few minor twists and turns I was able to set up a cleaning program that really works. It starts by training the trainer on how to perform PCHS. </vt:lpstr>
      <vt:lpstr>To break it down into its simplest form: Process cleaning is divided into just a few cleaning tasks or functions…  </vt:lpstr>
      <vt:lpstr>Primary Cleaning Classrooms </vt:lpstr>
      <vt:lpstr>Lock door, clean door glass, disinfect door handles, light switch and phone. Disinfect  all desktops, check all soap, paper (write it down) clean sink and countertop.  </vt:lpstr>
      <vt:lpstr> Empty trash &amp; pencil sharpener. (Pick up any large item a backpack vacuum wont suck up. Clean whiteboards &amp; blackboards. Dust the room if it falls within your designated deep cleaning area.  </vt:lpstr>
      <vt:lpstr>Vacuum all classrooms using a backpack vacuum following the loop vacuum method. 5 minutes PER ROOM.   </vt:lpstr>
      <vt:lpstr>Sanitation Process: Use a spray and vacuum restroom cleaning machine and clean all your restrooms for health.    </vt:lpstr>
      <vt:lpstr>A Green way to clean</vt:lpstr>
      <vt:lpstr>Stage  two - PCHS The Concept:  Process Cleaning for Healthy Schools 12 day Implementation Program. </vt:lpstr>
      <vt:lpstr>    Day 1&amp;2   Perform a walkthrough of each school to assess and  analyze your staffing needs per school based upon the implementation of Process Cleaning for Healthy Schools.  </vt:lpstr>
      <vt:lpstr>Five days of training the trainer…  Five days of setting up PCHS at a prototype school of your choice…   After-care  follow up…  </vt:lpstr>
      <vt:lpstr>Hands on Training</vt:lpstr>
      <vt:lpstr>Slide 35</vt:lpstr>
      <vt:lpstr>How I started… ten years ago as a head custodian at an elementary school I began developing a program that took me out of the dark ages of cleaning into a new and exciting age of developing cleaning processes for health.  It is based upon scientific testing and evaluation.</vt:lpstr>
      <vt:lpstr>My challenge was to take a system designed around a ten story office building and make it fit a school environment, using the most modern tools and techniques. </vt:lpstr>
      <vt:lpstr> The five pillars  of PCHS </vt:lpstr>
      <vt:lpstr>What Puts the Green into Green Cleaning ?  </vt:lpstr>
      <vt:lpstr>#1 It’s made with  plant based –  biodegradable  cleaning  ingredients  </vt:lpstr>
      <vt:lpstr>  #2 Cleans with no  harsh chemical  fumes or residue  </vt:lpstr>
      <vt:lpstr>   #3 NEVER tested on     animals </vt:lpstr>
      <vt:lpstr>1.Green-  because it is the right thing to do.   2.Micro fiber-  because it works!  </vt:lpstr>
      <vt:lpstr>Micro Fiber makes it happen !</vt:lpstr>
      <vt:lpstr>3. Backpack suction vacuuming technology.  50%-80 % faster and it changed the cleaning industry.   </vt:lpstr>
      <vt:lpstr>Slide 46</vt:lpstr>
      <vt:lpstr>4. Spray and vacuum restroom cleaning 50% faster, cleaning healthier. It is changing the cleaning industry.    </vt:lpstr>
      <vt:lpstr>Slide 48</vt:lpstr>
      <vt:lpstr>5. ICM – ATP testing- now we can use science to back up what we say.     </vt:lpstr>
      <vt:lpstr>Cutting edge technology</vt:lpstr>
      <vt:lpstr>The PCHS VALUE </vt:lpstr>
      <vt:lpstr>The alternative to privatization, outsourcing and broken budgets is doing more with less…</vt:lpstr>
      <vt:lpstr>Today many schools are STUCK in the dark ages of cleaning. </vt:lpstr>
      <vt:lpstr>They are fifty years behind the technical curve. Process Cleaning for Healthy Schools will help you step into a new and exciting age of specialization, systems application, technical advancement and scientific measurement. </vt:lpstr>
      <vt:lpstr>The result … cleaner, more germ-free student and staff spaces at a savings to the tax payer. </vt:lpstr>
      <vt:lpstr>        Thank you ! Rex Morrison rex.morrison1@gmail.com   </vt:lpstr>
    </vt:vector>
  </TitlesOfParts>
  <Company>SavageTrains.com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Process Cleaning  for Healthy Schools®</dc:title>
  <dc:creator>Mark Savage</dc:creator>
  <cp:lastModifiedBy>Doc Savage</cp:lastModifiedBy>
  <cp:revision>96</cp:revision>
  <dcterms:created xsi:type="dcterms:W3CDTF">2011-02-23T01:56:31Z</dcterms:created>
  <dcterms:modified xsi:type="dcterms:W3CDTF">2011-08-09T12:52:13Z</dcterms:modified>
</cp:coreProperties>
</file>